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76"/>
  </p:notesMasterIdLst>
  <p:handoutMasterIdLst>
    <p:handoutMasterId r:id="rId77"/>
  </p:handoutMasterIdLst>
  <p:sldIdLst>
    <p:sldId id="299" r:id="rId5"/>
    <p:sldId id="314" r:id="rId6"/>
    <p:sldId id="340" r:id="rId7"/>
    <p:sldId id="331" r:id="rId8"/>
    <p:sldId id="319" r:id="rId9"/>
    <p:sldId id="363" r:id="rId10"/>
    <p:sldId id="320" r:id="rId11"/>
    <p:sldId id="321" r:id="rId12"/>
    <p:sldId id="322" r:id="rId13"/>
    <p:sldId id="323" r:id="rId14"/>
    <p:sldId id="332" r:id="rId15"/>
    <p:sldId id="309" r:id="rId16"/>
    <p:sldId id="347" r:id="rId17"/>
    <p:sldId id="348" r:id="rId18"/>
    <p:sldId id="349" r:id="rId19"/>
    <p:sldId id="350" r:id="rId20"/>
    <p:sldId id="351" r:id="rId21"/>
    <p:sldId id="352" r:id="rId22"/>
    <p:sldId id="330" r:id="rId23"/>
    <p:sldId id="333" r:id="rId24"/>
    <p:sldId id="383" r:id="rId25"/>
    <p:sldId id="353" r:id="rId26"/>
    <p:sldId id="356" r:id="rId27"/>
    <p:sldId id="354" r:id="rId28"/>
    <p:sldId id="355" r:id="rId29"/>
    <p:sldId id="312" r:id="rId30"/>
    <p:sldId id="385" r:id="rId31"/>
    <p:sldId id="384" r:id="rId32"/>
    <p:sldId id="359" r:id="rId33"/>
    <p:sldId id="386" r:id="rId34"/>
    <p:sldId id="358" r:id="rId35"/>
    <p:sldId id="357" r:id="rId36"/>
    <p:sldId id="334" r:id="rId37"/>
    <p:sldId id="387" r:id="rId38"/>
    <p:sldId id="335" r:id="rId39"/>
    <p:sldId id="369" r:id="rId40"/>
    <p:sldId id="370" r:id="rId41"/>
    <p:sldId id="388" r:id="rId42"/>
    <p:sldId id="336" r:id="rId43"/>
    <p:sldId id="389" r:id="rId44"/>
    <p:sldId id="368" r:id="rId45"/>
    <p:sldId id="364" r:id="rId46"/>
    <p:sldId id="365" r:id="rId47"/>
    <p:sldId id="366" r:id="rId48"/>
    <p:sldId id="367" r:id="rId49"/>
    <p:sldId id="390" r:id="rId50"/>
    <p:sldId id="337" r:id="rId51"/>
    <p:sldId id="371" r:id="rId52"/>
    <p:sldId id="372" r:id="rId53"/>
    <p:sldId id="373" r:id="rId54"/>
    <p:sldId id="374" r:id="rId55"/>
    <p:sldId id="375" r:id="rId56"/>
    <p:sldId id="376" r:id="rId57"/>
    <p:sldId id="391" r:id="rId58"/>
    <p:sldId id="338" r:id="rId59"/>
    <p:sldId id="377" r:id="rId60"/>
    <p:sldId id="378" r:id="rId61"/>
    <p:sldId id="379" r:id="rId62"/>
    <p:sldId id="380" r:id="rId63"/>
    <p:sldId id="381" r:id="rId64"/>
    <p:sldId id="382" r:id="rId65"/>
    <p:sldId id="341" r:id="rId66"/>
    <p:sldId id="342" r:id="rId67"/>
    <p:sldId id="361" r:id="rId68"/>
    <p:sldId id="343" r:id="rId69"/>
    <p:sldId id="362" r:id="rId70"/>
    <p:sldId id="344" r:id="rId71"/>
    <p:sldId id="345" r:id="rId72"/>
    <p:sldId id="346" r:id="rId73"/>
    <p:sldId id="313" r:id="rId74"/>
    <p:sldId id="392" r:id="rId7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1">
          <p15:clr>
            <a:srgbClr val="A4A3A4"/>
          </p15:clr>
        </p15:guide>
        <p15:guide id="2" orient="horz" pos="2882">
          <p15:clr>
            <a:srgbClr val="A4A3A4"/>
          </p15:clr>
        </p15:guide>
        <p15:guide id="3" orient="horz" pos="2404">
          <p15:clr>
            <a:srgbClr val="A4A3A4"/>
          </p15:clr>
        </p15:guide>
        <p15:guide id="4" orient="horz" pos="1925">
          <p15:clr>
            <a:srgbClr val="A4A3A4"/>
          </p15:clr>
        </p15:guide>
        <p15:guide id="5" orient="horz" pos="1449">
          <p15:clr>
            <a:srgbClr val="A4A3A4"/>
          </p15:clr>
        </p15:guide>
        <p15:guide id="6" orient="horz" pos="3359">
          <p15:clr>
            <a:srgbClr val="A4A3A4"/>
          </p15:clr>
        </p15:guide>
        <p15:guide id="7" orient="horz" pos="3839">
          <p15:clr>
            <a:srgbClr val="A4A3A4"/>
          </p15:clr>
        </p15:guide>
        <p15:guide id="8" orient="horz" pos="972">
          <p15:clr>
            <a:srgbClr val="A4A3A4"/>
          </p15:clr>
        </p15:guide>
        <p15:guide id="9" orient="horz" pos="494">
          <p15:clr>
            <a:srgbClr val="A4A3A4"/>
          </p15:clr>
        </p15:guide>
        <p15:guide id="10" pos="499">
          <p15:clr>
            <a:srgbClr val="A4A3A4"/>
          </p15:clr>
        </p15:guide>
        <p15:guide id="11" pos="5279">
          <p15:clr>
            <a:srgbClr val="A4A3A4"/>
          </p15:clr>
        </p15:guide>
        <p15:guide id="12" pos="4309">
          <p15:clr>
            <a:srgbClr val="A4A3A4"/>
          </p15:clr>
        </p15:guide>
        <p15:guide id="13" pos="4802">
          <p15:clr>
            <a:srgbClr val="A4A3A4"/>
          </p15:clr>
        </p15:guide>
        <p15:guide id="14" pos="975">
          <p15:clr>
            <a:srgbClr val="A4A3A4"/>
          </p15:clr>
        </p15:guide>
        <p15:guide id="15" pos="1451">
          <p15:clr>
            <a:srgbClr val="A4A3A4"/>
          </p15:clr>
        </p15:guide>
        <p15:guide id="16" pos="1922">
          <p15:clr>
            <a:srgbClr val="A4A3A4"/>
          </p15:clr>
        </p15:guide>
        <p15:guide id="17" pos="2407">
          <p15:clr>
            <a:srgbClr val="A4A3A4"/>
          </p15:clr>
        </p15:guide>
        <p15:guide id="18" pos="2885">
          <p15:clr>
            <a:srgbClr val="A4A3A4"/>
          </p15:clr>
        </p15:guide>
        <p15:guide id="19" pos="3362">
          <p15:clr>
            <a:srgbClr val="A4A3A4"/>
          </p15:clr>
        </p15:guide>
        <p15:guide id="20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F8F8F8"/>
    <a:srgbClr val="334152"/>
    <a:srgbClr val="009B91"/>
    <a:srgbClr val="D9E5EC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4160" autoAdjust="0"/>
  </p:normalViewPr>
  <p:slideViewPr>
    <p:cSldViewPr snapToGrid="0">
      <p:cViewPr varScale="1">
        <p:scale>
          <a:sx n="73" d="100"/>
          <a:sy n="73" d="100"/>
        </p:scale>
        <p:origin x="252" y="60"/>
      </p:cViewPr>
      <p:guideLst>
        <p:guide orient="horz" pos="4081"/>
        <p:guide orient="horz" pos="2882"/>
        <p:guide orient="horz" pos="2404"/>
        <p:guide orient="horz" pos="1925"/>
        <p:guide orient="horz" pos="1449"/>
        <p:guide orient="horz" pos="3359"/>
        <p:guide orient="horz" pos="3839"/>
        <p:guide orient="horz" pos="972"/>
        <p:guide orient="horz" pos="494"/>
        <p:guide pos="499"/>
        <p:guide pos="5279"/>
        <p:guide pos="4309"/>
        <p:guide pos="4802"/>
        <p:guide pos="975"/>
        <p:guide pos="1451"/>
        <p:guide pos="1922"/>
        <p:guide pos="2407"/>
        <p:guide pos="2885"/>
        <p:guide pos="3362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1512188" cy="151218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09.11.2021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09.11.2021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python/api/overview/azure/ml/?view=azure-ml-p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de-de/azure/machine-learning/concept-ml-pipelines" TargetMode="External"/><Relationship Id="rId4" Type="http://schemas.openxmlformats.org/officeDocument/2006/relationships/hyperlink" Target="https://docs.microsoft.com/de-de/python/api/azureml-train-core/azureml.train.hyperdrive?view=azure-ml-py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Informationen über</a:t>
            </a:r>
          </a:p>
          <a:p>
            <a:pPr marL="0" indent="0">
              <a:buNone/>
            </a:pPr>
            <a:r>
              <a:rPr lang="de-DE" dirty="0"/>
              <a:t>	Anzahl der Schichten</a:t>
            </a:r>
          </a:p>
          <a:p>
            <a:pPr marL="0" indent="0">
              <a:buNone/>
            </a:pPr>
            <a:r>
              <a:rPr lang="de-DE" dirty="0"/>
              <a:t>	Anzahl der Units</a:t>
            </a:r>
          </a:p>
          <a:p>
            <a:pPr marL="0" indent="0">
              <a:buNone/>
            </a:pPr>
            <a:r>
              <a:rPr lang="de-DE" dirty="0"/>
              <a:t>	Welche Optimizer oder Loss Funktionen verwendet worden sind</a:t>
            </a:r>
          </a:p>
          <a:p>
            <a:pPr marL="0" indent="0">
              <a:buNone/>
            </a:pPr>
            <a:r>
              <a:rPr lang="de-DE" dirty="0"/>
              <a:t>	Überblick über die Feature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Generell wie das Modell aufgebaut wurde</a:t>
            </a:r>
          </a:p>
          <a:p>
            <a:pPr marL="0" indent="0">
              <a:buNone/>
            </a:pPr>
            <a:r>
              <a:rPr lang="de-DE" dirty="0"/>
              <a:t>Auch verwendete Packages, Libraries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55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/>
              <a:t>Wenn mehr Trainingsdaten die Performance des Modells nichtmehr verbessern</a:t>
            </a:r>
          </a:p>
          <a:p>
            <a:pPr lvl="1"/>
            <a:r>
              <a:rPr lang="de-DE" dirty="0"/>
              <a:t>Optimierung der Hyperparameter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Hyperparameter beeinflussen das Verhalten eines ML </a:t>
            </a:r>
            <a:r>
              <a:rPr lang="de-DE" dirty="0" err="1"/>
              <a:t>Algos</a:t>
            </a:r>
            <a:r>
              <a:rPr lang="de-DE" dirty="0"/>
              <a:t> maßgeblich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Anzahl der Ebenen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Anzahl der </a:t>
            </a:r>
            <a:r>
              <a:rPr lang="de-DE" dirty="0" err="1"/>
              <a:t>units</a:t>
            </a:r>
            <a:r>
              <a:rPr lang="de-DE" dirty="0"/>
              <a:t> pro Ebene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Welche </a:t>
            </a:r>
            <a:r>
              <a:rPr lang="de-DE" dirty="0" err="1"/>
              <a:t>optimizer</a:t>
            </a:r>
            <a:r>
              <a:rPr lang="de-DE" dirty="0"/>
              <a:t> verwendet worden sind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Anzahl der Epochen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Lernrate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457200" lvl="1" indent="0">
              <a:buFontTx/>
              <a:buNone/>
            </a:pPr>
            <a:r>
              <a:rPr lang="de-DE" dirty="0"/>
              <a:t>Aber auch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Augmentation </a:t>
            </a:r>
            <a:r>
              <a:rPr lang="de-DE" dirty="0" err="1"/>
              <a:t>methoden</a:t>
            </a:r>
            <a:r>
              <a:rPr lang="de-DE" dirty="0"/>
              <a:t> des Daten Inputs (</a:t>
            </a:r>
            <a:r>
              <a:rPr lang="de-DE" dirty="0" err="1"/>
              <a:t>z.b.</a:t>
            </a:r>
            <a:r>
              <a:rPr lang="de-DE" dirty="0"/>
              <a:t> bei Bildern)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Reihenfolge der Daten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Größe und Format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Aufteilung Test und Train </a:t>
            </a:r>
            <a:r>
              <a:rPr lang="de-DE" dirty="0" err="1"/>
              <a:t>sets</a:t>
            </a:r>
            <a:endParaRPr lang="de-DE" dirty="0"/>
          </a:p>
          <a:p>
            <a:pPr marL="457200" lvl="1" indent="0">
              <a:buFontTx/>
              <a:buNone/>
            </a:pPr>
            <a:endParaRPr lang="de-DE" dirty="0"/>
          </a:p>
          <a:p>
            <a:pPr marL="457200" lvl="1" indent="0">
              <a:buFontTx/>
              <a:buNone/>
            </a:pPr>
            <a:r>
              <a:rPr lang="de-DE" dirty="0"/>
              <a:t>Diese Parameter werden gewöhnlich von dem Programmieren gesetzt,</a:t>
            </a:r>
          </a:p>
          <a:p>
            <a:pPr marL="457200" lvl="1" indent="0">
              <a:buFontTx/>
              <a:buNone/>
            </a:pPr>
            <a:r>
              <a:rPr lang="de-DE" dirty="0"/>
              <a:t>Indem dieser die </a:t>
            </a:r>
            <a:r>
              <a:rPr lang="de-DE" dirty="0" err="1"/>
              <a:t>parameter</a:t>
            </a:r>
            <a:r>
              <a:rPr lang="de-DE" dirty="0"/>
              <a:t> verändert die er kennt. </a:t>
            </a:r>
          </a:p>
          <a:p>
            <a:pPr marL="457200" lvl="1" indent="0">
              <a:buFontTx/>
              <a:buNone/>
            </a:pPr>
            <a:r>
              <a:rPr lang="de-DE" dirty="0" err="1"/>
              <a:t>Z.b.</a:t>
            </a:r>
            <a:r>
              <a:rPr lang="de-DE" dirty="0"/>
              <a:t> die </a:t>
            </a:r>
            <a:r>
              <a:rPr lang="de-DE" dirty="0" err="1"/>
              <a:t>Lernrate</a:t>
            </a:r>
            <a:r>
              <a:rPr lang="de-DE" dirty="0"/>
              <a:t>, und dann die Ergebnisse verschiedenere Lernraten vergleicht und beobachtet ob die Genauigkeit und Qualität des Modells ansteigt.</a:t>
            </a:r>
          </a:p>
          <a:p>
            <a:pPr marL="457200" lvl="1" indent="0">
              <a:buFontTx/>
              <a:buNone/>
            </a:pPr>
            <a:r>
              <a:rPr lang="de-DE" dirty="0"/>
              <a:t>Diese Schritte können von Tools automatisiert und optimiert werden.</a:t>
            </a:r>
          </a:p>
          <a:p>
            <a:pPr marL="457200" lvl="1" indent="0">
              <a:buFontTx/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84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geht es zum einen um allgemeine Code Versionierung</a:t>
            </a:r>
          </a:p>
          <a:p>
            <a:r>
              <a:rPr lang="de-DE" dirty="0"/>
              <a:t>Jedoch auch speziell für ML oder </a:t>
            </a:r>
            <a:r>
              <a:rPr lang="de-DE" dirty="0" err="1"/>
              <a:t>Mlops</a:t>
            </a:r>
            <a:r>
              <a:rPr lang="de-DE" dirty="0"/>
              <a:t> angewandte Modell Versionierung oder </a:t>
            </a:r>
            <a:r>
              <a:rPr lang="de-DE" dirty="0" err="1"/>
              <a:t>Datenversionierung</a:t>
            </a:r>
            <a:endParaRPr lang="de-DE" dirty="0"/>
          </a:p>
          <a:p>
            <a:r>
              <a:rPr lang="de-DE" dirty="0"/>
              <a:t>Modelle sollen so gespeichert werden dass Sie einfach reproduzierbar sind. </a:t>
            </a:r>
          </a:p>
          <a:p>
            <a:r>
              <a:rPr lang="de-DE" dirty="0"/>
              <a:t>Datensets sollen auch versioniert sein, sodass es nicht nur eine Wahrheit des Datensets gibt sondern eben mehrere Versionen,</a:t>
            </a:r>
          </a:p>
          <a:p>
            <a:r>
              <a:rPr lang="de-DE" dirty="0"/>
              <a:t>Zudem ist eine Versionierung der Pipelines sinnvoll wobei sich dies auf reine Code Versionierung beschränken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29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Workflow Pipelines sind das Herzstück eines </a:t>
            </a:r>
            <a:r>
              <a:rPr lang="de-DE" dirty="0" err="1"/>
              <a:t>MLOps</a:t>
            </a:r>
            <a:r>
              <a:rPr lang="de-DE" dirty="0"/>
              <a:t> </a:t>
            </a:r>
            <a:r>
              <a:rPr lang="de-DE" dirty="0" err="1"/>
              <a:t>Systemes</a:t>
            </a:r>
            <a:r>
              <a:rPr lang="de-DE" dirty="0"/>
              <a:t>.</a:t>
            </a:r>
          </a:p>
          <a:p>
            <a:r>
              <a:rPr lang="de-DE" dirty="0"/>
              <a:t>Hier geht es darum, die in Teil 1 der Präsentation gezeigten Arbeitsschritte zu kapseln, und durch eine Pipeline zu </a:t>
            </a:r>
            <a:r>
              <a:rPr lang="de-DE" dirty="0" err="1"/>
              <a:t>vebrinden</a:t>
            </a:r>
            <a:endParaRPr lang="de-DE" dirty="0"/>
          </a:p>
          <a:p>
            <a:r>
              <a:rPr lang="de-DE" dirty="0"/>
              <a:t>Um so einzelne Arbeitsschritte individuell updaten zu können.</a:t>
            </a:r>
          </a:p>
          <a:p>
            <a:r>
              <a:rPr lang="de-DE" dirty="0"/>
              <a:t>Eine skalierbares System zu erzeugen.</a:t>
            </a:r>
          </a:p>
          <a:p>
            <a:r>
              <a:rPr lang="de-DE" dirty="0"/>
              <a:t>Ein stabiles System zu bauen, sodass wenn ein </a:t>
            </a:r>
            <a:r>
              <a:rPr lang="de-DE" dirty="0" err="1"/>
              <a:t>Komponent</a:t>
            </a:r>
            <a:r>
              <a:rPr lang="de-DE" dirty="0"/>
              <a:t> fehlschlägt nicht das ganze System zusammenbricht.</a:t>
            </a:r>
          </a:p>
          <a:p>
            <a:r>
              <a:rPr lang="de-DE" dirty="0"/>
              <a:t>Diese Pipelines sind auch für </a:t>
            </a:r>
            <a:r>
              <a:rPr lang="de-DE" dirty="0" err="1"/>
              <a:t>Continues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und </a:t>
            </a:r>
            <a:r>
              <a:rPr lang="de-DE" dirty="0" err="1"/>
              <a:t>delivery</a:t>
            </a:r>
            <a:r>
              <a:rPr lang="de-DE" dirty="0"/>
              <a:t> zuständig</a:t>
            </a:r>
          </a:p>
          <a:p>
            <a:r>
              <a:rPr lang="de-DE" dirty="0"/>
              <a:t>Außerdem sollen sie die Reproduzierbarkeit des Systems gewährleisten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358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</a:t>
            </a:r>
            <a:r>
              <a:rPr lang="de-DE" dirty="0" err="1"/>
              <a:t>Deployment</a:t>
            </a:r>
            <a:r>
              <a:rPr lang="de-DE" dirty="0"/>
              <a:t> befasst sich mit der zur Verfügungstellung oder Bereitstellung des Modells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Dies geschieht für gewöhnlich in Form einer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Hier gibt es Tools welche einem das Aufsetzen der API und die </a:t>
            </a:r>
            <a:r>
              <a:rPr lang="de-DE" dirty="0" err="1"/>
              <a:t>Verbingung</a:t>
            </a:r>
            <a:r>
              <a:rPr lang="de-DE" dirty="0"/>
              <a:t> zum Modell erheblich erleichtern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Diese Tools sind oft eng mit dem </a:t>
            </a:r>
            <a:r>
              <a:rPr lang="de-DE" dirty="0" err="1"/>
              <a:t>Pipelining</a:t>
            </a:r>
            <a:r>
              <a:rPr lang="de-DE" dirty="0"/>
              <a:t> oder Monitoring Tools gekoppelt ( wenn nicht sogar das selbe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8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Monitoring befasst sich mit der Überwachung der Modell Leistung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Insbesondere Überwachung des Daten </a:t>
            </a:r>
            <a:r>
              <a:rPr lang="de-DE" dirty="0" err="1"/>
              <a:t>Drifts</a:t>
            </a:r>
            <a:r>
              <a:rPr lang="de-DE" dirty="0"/>
              <a:t> aber auch der </a:t>
            </a:r>
            <a:r>
              <a:rPr lang="de-DE" dirty="0" err="1"/>
              <a:t>Konept</a:t>
            </a:r>
            <a:r>
              <a:rPr lang="de-DE" dirty="0"/>
              <a:t> Drift oder Hardware Metriken.</a:t>
            </a:r>
          </a:p>
          <a:p>
            <a:endParaRPr lang="de-DE" dirty="0"/>
          </a:p>
          <a:p>
            <a:r>
              <a:rPr lang="de-DE" dirty="0"/>
              <a:t>Jedoch insbesondere Augenmerk auf </a:t>
            </a:r>
            <a:r>
              <a:rPr lang="de-DE" dirty="0" err="1"/>
              <a:t>Machine</a:t>
            </a:r>
            <a:r>
              <a:rPr lang="de-DE" dirty="0"/>
              <a:t> Learning Monitoring und nicht nur z.B. API Metriken Überwachung (Tracking)</a:t>
            </a:r>
          </a:p>
          <a:p>
            <a:r>
              <a:rPr lang="de-DE" dirty="0"/>
              <a:t>Also wie oft bestimmte Endpunkte aufgerufen worden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37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24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60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22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Ops (Development Operations)</a:t>
            </a:r>
          </a:p>
          <a:p>
            <a:r>
              <a:rPr lang="en-US" dirty="0" err="1"/>
              <a:t>Vereinigung</a:t>
            </a:r>
            <a:r>
              <a:rPr lang="en-US" dirty="0"/>
              <a:t> von </a:t>
            </a:r>
            <a:r>
              <a:rPr lang="de-DE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Entwicklung, IT-Betrieb, Qualitätstechnik, Sicherheit, und Koordination</a:t>
            </a:r>
          </a:p>
          <a:p>
            <a:r>
              <a:rPr lang="en-US" dirty="0" err="1"/>
              <a:t>Insbesondere</a:t>
            </a:r>
            <a:r>
              <a:rPr lang="en-US" dirty="0"/>
              <a:t> </a:t>
            </a:r>
            <a:r>
              <a:rPr lang="en-US" dirty="0" err="1"/>
              <a:t>Planung</a:t>
            </a:r>
            <a:r>
              <a:rPr lang="en-US" dirty="0"/>
              <a:t>, </a:t>
            </a:r>
            <a:r>
              <a:rPr lang="en-US" dirty="0" err="1"/>
              <a:t>Entwicklung</a:t>
            </a:r>
            <a:r>
              <a:rPr lang="en-US" dirty="0"/>
              <a:t>, Deployment und Operation von </a:t>
            </a:r>
            <a:r>
              <a:rPr lang="en-US" dirty="0" err="1"/>
              <a:t>Applikationen</a:t>
            </a:r>
            <a:endParaRPr lang="en-US" dirty="0"/>
          </a:p>
          <a:p>
            <a:r>
              <a:rPr lang="en-US" dirty="0"/>
              <a:t>Pipelining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Erhöhte</a:t>
            </a:r>
            <a:r>
              <a:rPr lang="en-US" dirty="0"/>
              <a:t> </a:t>
            </a:r>
            <a:r>
              <a:rPr lang="en-US" dirty="0" err="1"/>
              <a:t>Reproduzierbarkeit</a:t>
            </a:r>
            <a:endParaRPr lang="en-US" dirty="0"/>
          </a:p>
          <a:p>
            <a:r>
              <a:rPr lang="en-US" dirty="0" err="1"/>
              <a:t>Automatisiertes</a:t>
            </a:r>
            <a:r>
              <a:rPr lang="en-US" dirty="0"/>
              <a:t> Deployment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skalierbare</a:t>
            </a:r>
            <a:r>
              <a:rPr lang="en-US" dirty="0"/>
              <a:t> und </a:t>
            </a:r>
            <a:r>
              <a:rPr lang="en-US" dirty="0" err="1"/>
              <a:t>kontrollierbare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r>
              <a:rPr lang="en-US" dirty="0" err="1"/>
              <a:t>Hierführ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und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Also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Automatisierung</a:t>
            </a:r>
            <a:r>
              <a:rPr lang="en-US" dirty="0"/>
              <a:t> der Integration und des Deployment</a:t>
            </a:r>
          </a:p>
          <a:p>
            <a:endParaRPr lang="en-US" dirty="0"/>
          </a:p>
          <a:p>
            <a:r>
              <a:rPr lang="en-US" dirty="0" err="1"/>
              <a:t>Gerade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am </a:t>
            </a:r>
            <a:r>
              <a:rPr lang="en-US" dirty="0" err="1"/>
              <a:t>Aufkommen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ML </a:t>
            </a:r>
            <a:r>
              <a:rPr lang="en-US" dirty="0" err="1"/>
              <a:t>langsam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Forschungsstatus</a:t>
            </a:r>
            <a:r>
              <a:rPr lang="en-US" dirty="0"/>
              <a:t> </a:t>
            </a:r>
            <a:r>
              <a:rPr lang="en-US" dirty="0" err="1"/>
              <a:t>raus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Anwendung</a:t>
            </a:r>
            <a:r>
              <a:rPr lang="en-US" dirty="0"/>
              <a:t> von ML in </a:t>
            </a:r>
            <a:r>
              <a:rPr lang="en-US" dirty="0" err="1"/>
              <a:t>Applikationen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712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78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83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75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Eingebunden in </a:t>
            </a:r>
            <a:r>
              <a:rPr lang="de-DE" dirty="0" err="1"/>
              <a:t>MLSeminar</a:t>
            </a:r>
            <a:r>
              <a:rPr lang="de-DE" dirty="0"/>
              <a:t>/</a:t>
            </a:r>
            <a:r>
              <a:rPr lang="de-DE" dirty="0" err="1"/>
              <a:t>mnist</a:t>
            </a:r>
            <a:r>
              <a:rPr lang="de-DE" dirty="0"/>
              <a:t> </a:t>
            </a:r>
            <a:r>
              <a:rPr lang="de-DE" dirty="0" err="1"/>
              <a:t>projekt</a:t>
            </a:r>
            <a:r>
              <a:rPr lang="de-DE" dirty="0"/>
              <a:t> </a:t>
            </a:r>
          </a:p>
          <a:p>
            <a:r>
              <a:rPr lang="de-DE" dirty="0"/>
              <a:t>Autolog loggt die </a:t>
            </a:r>
            <a:r>
              <a:rPr lang="de-DE" dirty="0" err="1"/>
              <a:t>metadatn</a:t>
            </a:r>
            <a:r>
              <a:rPr lang="de-DE" dirty="0"/>
              <a:t> und speichert diese dann in </a:t>
            </a:r>
            <a:r>
              <a:rPr lang="de-DE" dirty="0" err="1"/>
              <a:t>mlflow</a:t>
            </a:r>
            <a:r>
              <a:rPr lang="de-DE" dirty="0"/>
              <a:t> ab</a:t>
            </a:r>
          </a:p>
          <a:p>
            <a:endParaRPr lang="de-DE" dirty="0"/>
          </a:p>
          <a:p>
            <a:r>
              <a:rPr lang="de-DE" dirty="0"/>
              <a:t>Ui über </a:t>
            </a:r>
            <a:r>
              <a:rPr lang="de-DE" dirty="0" err="1"/>
              <a:t>console</a:t>
            </a:r>
            <a:r>
              <a:rPr lang="de-DE" dirty="0"/>
              <a:t> via </a:t>
            </a:r>
            <a:r>
              <a:rPr lang="de-DE" dirty="0" err="1"/>
              <a:t>mlflow</a:t>
            </a:r>
            <a:r>
              <a:rPr lang="de-DE" dirty="0"/>
              <a:t> ui</a:t>
            </a:r>
          </a:p>
          <a:p>
            <a:r>
              <a:rPr lang="de-DE" dirty="0"/>
              <a:t>Webserver wird dann auf localhost:5000 </a:t>
            </a:r>
            <a:r>
              <a:rPr lang="de-DE" dirty="0" err="1"/>
              <a:t>gehosted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2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60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647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765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  <a:p>
            <a:r>
              <a:rPr lang="de-DE" dirty="0"/>
              <a:t>Units in l0</a:t>
            </a:r>
          </a:p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optimizer</a:t>
            </a:r>
            <a:r>
              <a:rPr lang="de-DE" dirty="0"/>
              <a:t> ….</a:t>
            </a:r>
          </a:p>
          <a:p>
            <a:endParaRPr lang="de-DE" dirty="0"/>
          </a:p>
          <a:p>
            <a:r>
              <a:rPr lang="de-DE" dirty="0" err="1"/>
              <a:t>Relly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shorthen</a:t>
            </a:r>
            <a:r>
              <a:rPr lang="de-DE" dirty="0"/>
              <a:t> time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738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Möglich auf mehreren Maschinen gleichzeitig zu optimieren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Hier müssen die Maschinen nicht identisch sein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Sehr einfach skalierbar, </a:t>
            </a:r>
            <a:r>
              <a:rPr lang="de-DE" dirty="0" err="1"/>
              <a:t>Optuna</a:t>
            </a:r>
            <a:r>
              <a:rPr lang="de-DE" dirty="0"/>
              <a:t> nutzt die </a:t>
            </a:r>
            <a:r>
              <a:rPr lang="de-DE" dirty="0" err="1"/>
              <a:t>computing</a:t>
            </a:r>
            <a:r>
              <a:rPr lang="de-DE" dirty="0"/>
              <a:t> power die da ist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70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Cross Industry Standard Process for Data Mining</a:t>
            </a:r>
          </a:p>
          <a:p>
            <a:pPr lvl="1"/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Entstanden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Jahr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2000</a:t>
            </a:r>
          </a:p>
          <a:p>
            <a:pPr lvl="1"/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lvl="1"/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Verglichen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mit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dem Google Modell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für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MLOps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stufe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0 &gt;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keine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automatisierung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lvl="2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  <a:p>
            <a:pPr lvl="2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606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Uses</a:t>
            </a:r>
            <a:r>
              <a:rPr lang="de-DE" dirty="0"/>
              <a:t> different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and </a:t>
            </a:r>
            <a:r>
              <a:rPr lang="de-DE" dirty="0" err="1"/>
              <a:t>prunes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promising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shorten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on multiple </a:t>
            </a:r>
            <a:r>
              <a:rPr lang="de-DE" dirty="0" err="1"/>
              <a:t>machines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Service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searchs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most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08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702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  <a:p>
            <a:r>
              <a:rPr lang="de-DE" dirty="0" err="1"/>
              <a:t>Dvc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\</a:t>
            </a:r>
          </a:p>
          <a:p>
            <a:r>
              <a:rPr lang="en-US" dirty="0" err="1"/>
              <a:t>dvc</a:t>
            </a:r>
            <a:r>
              <a:rPr lang="en-US" dirty="0"/>
              <a:t> get https://github.com/iterative/dataset-registry \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get-started/data.xml -o data/data.xml			DVC get like a wrapper for curl to download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err="1"/>
              <a:t>Github</a:t>
            </a:r>
            <a:r>
              <a:rPr lang="en-US" dirty="0"/>
              <a:t> 100GB repo </a:t>
            </a:r>
            <a:r>
              <a:rPr lang="en-US" dirty="0" err="1"/>
              <a:t>Bgrenzung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35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762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167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651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047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641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in </a:t>
            </a:r>
            <a:r>
              <a:rPr lang="de-DE" dirty="0" err="1"/>
              <a:t>base</a:t>
            </a:r>
            <a:r>
              <a:rPr lang="de-DE" dirty="0"/>
              <a:t>/</a:t>
            </a:r>
            <a:r>
              <a:rPr lang="de-DE" dirty="0" err="1"/>
              <a:t>catalog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443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Hier werden Parameter umgerechnet</a:t>
            </a:r>
          </a:p>
          <a:p>
            <a:r>
              <a:rPr lang="de-DE" dirty="0"/>
              <a:t>z.B. True und </a:t>
            </a:r>
            <a:r>
              <a:rPr lang="de-DE" dirty="0" err="1"/>
              <a:t>False</a:t>
            </a:r>
            <a:r>
              <a:rPr lang="de-DE" dirty="0"/>
              <a:t> in 1 und 0</a:t>
            </a:r>
          </a:p>
          <a:p>
            <a:endParaRPr lang="de-DE" dirty="0"/>
          </a:p>
          <a:p>
            <a:pPr algn="l"/>
            <a:r>
              <a:rPr lang="en-US" b="0" i="0" dirty="0" err="1">
                <a:solidFill>
                  <a:srgbClr val="1E1E21"/>
                </a:solidFill>
                <a:effectLst/>
                <a:latin typeface="Titillium Web" panose="020B0604020202020204" pitchFamily="2" charset="0"/>
              </a:rPr>
              <a:t>kedro</a:t>
            </a:r>
            <a:r>
              <a:rPr lang="en-US" b="0" i="0" dirty="0">
                <a:solidFill>
                  <a:srgbClr val="1E1E21"/>
                </a:solidFill>
                <a:effectLst/>
                <a:latin typeface="Titillium Web" panose="020B0604020202020204" pitchFamily="2" charset="0"/>
              </a:rPr>
              <a:t> run --node</a:t>
            </a:r>
            <a:r>
              <a:rPr lang="en-US" b="0" i="0" dirty="0">
                <a:solidFill>
                  <a:srgbClr val="666666"/>
                </a:solidFill>
                <a:effectLst/>
                <a:latin typeface="Titillium Web" panose="020B0604020202020204" pitchFamily="2" charset="0"/>
              </a:rPr>
              <a:t>=</a:t>
            </a:r>
            <a:r>
              <a:rPr lang="en-US" b="0" i="0" dirty="0" err="1">
                <a:solidFill>
                  <a:srgbClr val="1E1E21"/>
                </a:solidFill>
                <a:effectLst/>
                <a:latin typeface="Titillium Web" panose="020B0604020202020204" pitchFamily="2" charset="0"/>
              </a:rPr>
              <a:t>preprocess_companies_node</a:t>
            </a:r>
            <a:r>
              <a:rPr lang="en-US" b="0" i="0" dirty="0">
                <a:solidFill>
                  <a:srgbClr val="1E1E21"/>
                </a:solidFill>
                <a:effectLst/>
                <a:latin typeface="Titillium Web" panose="020B0604020202020204" pitchFamily="2" charset="0"/>
              </a:rPr>
              <a:t> </a:t>
            </a:r>
          </a:p>
          <a:p>
            <a:endParaRPr lang="en-US" dirty="0"/>
          </a:p>
          <a:p>
            <a:pPr algn="l"/>
            <a:r>
              <a:rPr lang="en-US" b="0" i="0" dirty="0" err="1">
                <a:solidFill>
                  <a:srgbClr val="1E1E21"/>
                </a:solidFill>
                <a:effectLst/>
                <a:latin typeface="Titillium Web" panose="00000500000000000000" pitchFamily="2" charset="0"/>
              </a:rPr>
              <a:t>kedro</a:t>
            </a:r>
            <a:r>
              <a:rPr lang="en-US" b="0" i="0" dirty="0">
                <a:solidFill>
                  <a:srgbClr val="1E1E21"/>
                </a:solidFill>
                <a:effectLst/>
                <a:latin typeface="Titillium Web" panose="00000500000000000000" pitchFamily="2" charset="0"/>
              </a:rPr>
              <a:t> run --pipeline</a:t>
            </a:r>
            <a:r>
              <a:rPr lang="en-US" b="0" i="0" dirty="0">
                <a:solidFill>
                  <a:srgbClr val="666666"/>
                </a:solidFill>
                <a:effectLst/>
                <a:latin typeface="Titillium Web" panose="00000500000000000000" pitchFamily="2" charset="0"/>
              </a:rPr>
              <a:t>=</a:t>
            </a:r>
            <a:r>
              <a:rPr lang="en-US" b="0" i="0" dirty="0">
                <a:solidFill>
                  <a:srgbClr val="1E1E21"/>
                </a:solidFill>
                <a:effectLst/>
                <a:latin typeface="Titillium Web" panose="00000500000000000000" pitchFamily="2" charset="0"/>
              </a:rPr>
              <a:t>ds </a:t>
            </a:r>
          </a:p>
          <a:p>
            <a:br>
              <a:rPr lang="en-US" dirty="0"/>
            </a:br>
            <a:r>
              <a:rPr lang="en-US" dirty="0" err="1"/>
              <a:t>kedro</a:t>
            </a:r>
            <a:r>
              <a:rPr lang="en-US" dirty="0"/>
              <a:t> run</a:t>
            </a:r>
            <a:br>
              <a:rPr lang="en-US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69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Cross Industry Standard Process for Data Mining</a:t>
            </a:r>
          </a:p>
          <a:p>
            <a:pPr lvl="1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  <a:p>
            <a:pPr marL="685800" lvl="1" indent="-228600">
              <a:buAutoNum type="arabicPeriod"/>
            </a:pPr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Geschäftsverständnis</a:t>
            </a:r>
          </a:p>
          <a:p>
            <a:pPr marL="1143000" lvl="2" indent="-228600">
              <a:buAutoNum type="arabicPeriod"/>
            </a:pPr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Bestimmung der betriebswirtschaftlichen Problemstellung</a:t>
            </a:r>
          </a:p>
          <a:p>
            <a:pPr marL="1143000" lvl="2" indent="-228600">
              <a:buAutoNum type="arabicPeriod"/>
            </a:pPr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Konkrete Ziele und Anforderungen für Data Mining festlegen</a:t>
            </a:r>
          </a:p>
          <a:p>
            <a:pPr lvl="1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2. Datenverständnis</a:t>
            </a:r>
          </a:p>
          <a:p>
            <a:pPr lvl="2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Überblick über Daten und deren Qualität.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735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&gt; connect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</a:t>
            </a:r>
            <a:r>
              <a:rPr lang="de-DE" dirty="0"/>
              <a:t>,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and a </a:t>
            </a:r>
            <a:r>
              <a:rPr lang="de-DE" dirty="0" err="1"/>
              <a:t>name</a:t>
            </a:r>
            <a:endParaRPr lang="de-DE" dirty="0"/>
          </a:p>
          <a:p>
            <a:r>
              <a:rPr lang="de-DE" dirty="0"/>
              <a:t>Definition der Pipeline </a:t>
            </a:r>
          </a:p>
          <a:p>
            <a:r>
              <a:rPr lang="de-DE" dirty="0" err="1"/>
              <a:t>Zunächste</a:t>
            </a:r>
            <a:r>
              <a:rPr lang="de-DE" dirty="0"/>
              <a:t> Definition einzelner Nodes</a:t>
            </a:r>
          </a:p>
          <a:p>
            <a:r>
              <a:rPr lang="de-DE" dirty="0"/>
              <a:t>	&gt; Funktion</a:t>
            </a:r>
          </a:p>
          <a:p>
            <a:r>
              <a:rPr lang="de-DE" dirty="0"/>
              <a:t>	&gt; Inputs</a:t>
            </a:r>
          </a:p>
          <a:p>
            <a:r>
              <a:rPr lang="de-DE" dirty="0"/>
              <a:t>	&gt; Outputs</a:t>
            </a:r>
          </a:p>
          <a:p>
            <a:r>
              <a:rPr lang="de-DE" dirty="0"/>
              <a:t>	&gt; Name</a:t>
            </a:r>
          </a:p>
          <a:p>
            <a:r>
              <a:rPr lang="de-DE" dirty="0"/>
              <a:t>Dann Verbinden der Nodes zu einer Pipeline</a:t>
            </a:r>
          </a:p>
          <a:p>
            <a:r>
              <a:rPr lang="de-DE" dirty="0"/>
              <a:t>Aufpassen z.B. Outputs der ersten beiden Nodes sind Input der letzten </a:t>
            </a:r>
            <a:r>
              <a:rPr lang="de-DE" dirty="0" err="1"/>
              <a:t>Node</a:t>
            </a:r>
            <a:endParaRPr lang="de-DE" dirty="0"/>
          </a:p>
          <a:p>
            <a:r>
              <a:rPr lang="de-DE" dirty="0"/>
              <a:t>Inputs der Ersten beiden Nodes sind Datensets die vor definiert sind im Catalog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832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 weise können mehrere Pipelines definiert werden</a:t>
            </a:r>
          </a:p>
          <a:p>
            <a:r>
              <a:rPr lang="de-DE" dirty="0"/>
              <a:t>Diese müssen dann zu einer großen Pipeline verbunden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885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Pipelines können ganz einfach mit </a:t>
            </a:r>
            <a:r>
              <a:rPr lang="de-DE" dirty="0" err="1"/>
              <a:t>kedro</a:t>
            </a:r>
            <a:r>
              <a:rPr lang="de-DE" dirty="0"/>
              <a:t> </a:t>
            </a:r>
            <a:r>
              <a:rPr lang="de-DE" dirty="0" err="1"/>
              <a:t>viz</a:t>
            </a:r>
            <a:r>
              <a:rPr lang="de-DE" dirty="0"/>
              <a:t> visualisiert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9459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0484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Aufstellen eines (einfachen) Modells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361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Syntax zur API </a:t>
            </a:r>
            <a:r>
              <a:rPr lang="de-DE" dirty="0" err="1"/>
              <a:t>erstellung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349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 und API packen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352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API </a:t>
            </a:r>
            <a:r>
              <a:rPr lang="de-DE" dirty="0" err="1"/>
              <a:t>serven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64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Oberen 3 API Endpunkte &gt; API Monitoring</a:t>
            </a:r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endpunkt</a:t>
            </a:r>
            <a:r>
              <a:rPr lang="de-DE" dirty="0"/>
              <a:t> für Model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323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Iris Model ( Länge und Breite der Oberen und Unteren Blüte) 4 Feature</a:t>
            </a:r>
          </a:p>
          <a:p>
            <a:r>
              <a:rPr lang="de-DE" dirty="0"/>
              <a:t>Außerdem 3 Objekte </a:t>
            </a:r>
            <a:r>
              <a:rPr lang="de-DE" dirty="0" err="1"/>
              <a:t>aufeinmal</a:t>
            </a:r>
            <a:r>
              <a:rPr lang="de-DE" dirty="0"/>
              <a:t> zu klassifizieren</a:t>
            </a:r>
          </a:p>
          <a:p>
            <a:r>
              <a:rPr lang="de-DE" dirty="0" err="1"/>
              <a:t>Curl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für die abfrage &gt; Daten einfach in JSON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695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  <a:p>
            <a:pPr lvl="1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3. Datenvorbereitung</a:t>
            </a:r>
          </a:p>
          <a:p>
            <a:pPr lvl="2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Erstellung eines Finalen Datensatzes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702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mal Klasse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535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0268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Fiddler</a:t>
            </a:r>
            <a:r>
              <a:rPr lang="de-DE" dirty="0"/>
              <a:t> zeigt eine Modellübersicht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920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Metriken wie das Deployte Modell über die Zeit Entschieden 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0905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Diagramm über die Genauigkeit des Models</a:t>
            </a:r>
          </a:p>
          <a:p>
            <a:r>
              <a:rPr lang="de-DE" dirty="0" err="1"/>
              <a:t>Genauigkeitsdrop</a:t>
            </a:r>
            <a:r>
              <a:rPr lang="de-DE" dirty="0"/>
              <a:t> am 11 – 13 April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96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Diagramm des </a:t>
            </a:r>
            <a:r>
              <a:rPr lang="de-DE" dirty="0" err="1"/>
              <a:t>Datendrifts</a:t>
            </a:r>
            <a:endParaRPr lang="de-DE" dirty="0"/>
          </a:p>
          <a:p>
            <a:r>
              <a:rPr lang="de-DE" dirty="0"/>
              <a:t>&gt; Ausschlag am 11 bis 13 April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80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 Übersicht am 1. April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680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 Übersicht am 12. April</a:t>
            </a:r>
          </a:p>
          <a:p>
            <a:r>
              <a:rPr lang="de-DE" dirty="0"/>
              <a:t>Deutlicher Drift des Features </a:t>
            </a:r>
            <a:r>
              <a:rPr lang="de-DE" dirty="0" err="1"/>
              <a:t>numofproducts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171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Untersuchun</a:t>
            </a:r>
            <a:r>
              <a:rPr lang="de-DE" dirty="0"/>
              <a:t> des Features</a:t>
            </a:r>
          </a:p>
          <a:p>
            <a:r>
              <a:rPr lang="de-DE" dirty="0"/>
              <a:t>Im </a:t>
            </a:r>
            <a:r>
              <a:rPr lang="de-DE" dirty="0" err="1"/>
              <a:t>trainingsdatenset</a:t>
            </a:r>
            <a:r>
              <a:rPr lang="de-DE" dirty="0"/>
              <a:t> wurden nur 1 und 2 Produkte verwendet</a:t>
            </a:r>
          </a:p>
          <a:p>
            <a:r>
              <a:rPr lang="de-DE" dirty="0"/>
              <a:t>In der Produktion kommen aber auch 3 und 4 vor</a:t>
            </a:r>
          </a:p>
          <a:p>
            <a:r>
              <a:rPr lang="de-DE" dirty="0"/>
              <a:t>Dies </a:t>
            </a:r>
            <a:r>
              <a:rPr lang="de-DE" dirty="0" err="1"/>
              <a:t>beinflusst</a:t>
            </a:r>
            <a:r>
              <a:rPr lang="de-DE" dirty="0"/>
              <a:t> die Genauigkeit des Models, eventuell muss das Modell neu Trainiert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046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 schon 21 min ohne 3 </a:t>
            </a:r>
            <a:r>
              <a:rPr lang="de-DE" dirty="0" err="1"/>
              <a:t>tools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26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4. Modellierung</a:t>
            </a:r>
          </a:p>
          <a:p>
            <a:pPr lvl="2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Anwendung der Methoden auf den Datensatz (</a:t>
            </a:r>
            <a:r>
              <a:rPr lang="de-DE" dirty="0" err="1">
                <a:solidFill>
                  <a:srgbClr val="303030"/>
                </a:solidFill>
                <a:latin typeface="Fira Sans" panose="020B0604020202020204" pitchFamily="34" charset="0"/>
              </a:rPr>
              <a:t>optimierung</a:t>
            </a:r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 der Parameter, Erstellung mehrerer Modelle).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481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Metadata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https://docs.microsoft.com/de-de/python/api/overview/azure/ml/?view=azure-ml-py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Hyperparameter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https://docs.microsoft.com/de-de/python/api/azureml-train-core/azureml.train.hyperdrive?view=azure-ml-py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dirty="0" err="1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Einführung</a:t>
            </a:r>
            <a:r>
              <a:rPr lang="en-US" b="0" i="0" u="none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Machine </a:t>
            </a:r>
            <a:r>
              <a:rPr lang="en-US" sz="1200" b="0" i="0" u="none" kern="1200" dirty="0">
                <a:solidFill>
                  <a:srgbClr val="00B0F0"/>
                </a:solidFill>
                <a:latin typeface="+mn-l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Learning-Pipelines - Azure Machine Learning | Microsoft Docs</a:t>
            </a:r>
            <a:endParaRPr lang="en-US" sz="1200" b="0" i="0" u="none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https://docs.microsoft.com/de-de/azure/data-factory/concepts-pipelines-activities</a:t>
            </a:r>
            <a:endParaRPr lang="en-US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https://azure.microsoft.com/services/devops/pipelines/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Versioning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https://docs.microsoft.com/de-de/azure/machine-learning/how-to-create-register-datasets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Versionierung der Datensets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Monitoring</a:t>
            </a:r>
            <a:endParaRPr lang="de-DE" sz="1200" b="1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https://docs.microsoft.com/de-de/azure/azure-monitor/overview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933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2394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Metadata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Hyperparameter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Versioning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Monitoring</a:t>
            </a:r>
            <a:endParaRPr lang="de-DE" sz="1200" b="1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053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Stellt viele Services für ML zur Verfügung</a:t>
            </a:r>
            <a:endParaRPr lang="de-DE" sz="1200" b="1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719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Vertex fasst alle Services in einer GUI zusammen</a:t>
            </a:r>
            <a:endParaRPr lang="de-DE" sz="1200" b="1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4596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Metadata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Hyperparameter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Versioning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Monitoring</a:t>
            </a:r>
            <a:endParaRPr lang="de-DE" sz="1200" b="1" kern="12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303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Versuchen flexibel zu bleiben, kein lock in. Umgebung ist noch neu, </a:t>
            </a:r>
            <a:r>
              <a:rPr lang="de-DE" dirty="0" err="1"/>
              <a:t>evtl</a:t>
            </a:r>
            <a:r>
              <a:rPr lang="de-DE" dirty="0"/>
              <a:t> sind </a:t>
            </a:r>
            <a:r>
              <a:rPr lang="de-DE" dirty="0" err="1"/>
              <a:t>anbieter</a:t>
            </a:r>
            <a:r>
              <a:rPr lang="de-DE" dirty="0"/>
              <a:t> in 2 </a:t>
            </a:r>
            <a:r>
              <a:rPr lang="de-DE" dirty="0" err="1"/>
              <a:t>jahren</a:t>
            </a:r>
            <a:r>
              <a:rPr lang="de-DE" dirty="0"/>
              <a:t> nichtmehr da. Landschaft muss sich erst beruhigen bevor eine endgültige </a:t>
            </a:r>
            <a:r>
              <a:rPr lang="de-DE" dirty="0" err="1"/>
              <a:t>festlegung</a:t>
            </a:r>
            <a:r>
              <a:rPr lang="de-DE" dirty="0"/>
              <a:t> sinnvoll ist</a:t>
            </a:r>
          </a:p>
          <a:p>
            <a:pPr marL="228600" indent="-228600">
              <a:buAutoNum type="arabicPeriod"/>
            </a:pPr>
            <a:r>
              <a:rPr lang="de-DE" dirty="0"/>
              <a:t>Jedoch können die unternehmen nicht warten bis dies geschieht, deshalb vielleicht doch auf große </a:t>
            </a:r>
            <a:r>
              <a:rPr lang="de-DE" dirty="0" err="1"/>
              <a:t>player</a:t>
            </a:r>
            <a:r>
              <a:rPr lang="de-DE" dirty="0"/>
              <a:t> setzen, </a:t>
            </a:r>
            <a:r>
              <a:rPr lang="de-DE" dirty="0" err="1"/>
              <a:t>google</a:t>
            </a:r>
            <a:r>
              <a:rPr lang="de-DE" dirty="0"/>
              <a:t> oder </a:t>
            </a:r>
            <a:r>
              <a:rPr lang="de-DE" dirty="0" err="1"/>
              <a:t>azure</a:t>
            </a:r>
            <a:r>
              <a:rPr lang="de-DE" dirty="0"/>
              <a:t> werden auch in einigen </a:t>
            </a:r>
            <a:r>
              <a:rPr lang="de-DE" dirty="0" err="1"/>
              <a:t>jahren</a:t>
            </a:r>
            <a:r>
              <a:rPr lang="de-DE" dirty="0"/>
              <a:t> noch dabei sein.</a:t>
            </a:r>
          </a:p>
          <a:p>
            <a:pPr marL="228600" indent="-228600">
              <a:buAutoNum type="arabicPeriod"/>
            </a:pPr>
            <a:r>
              <a:rPr lang="de-DE" dirty="0"/>
              <a:t>Unternehmen zunächst da anpacken wo der größte nutzen gezogen werden kann, </a:t>
            </a:r>
            <a:r>
              <a:rPr lang="de-DE" dirty="0" err="1"/>
              <a:t>versionierung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und </a:t>
            </a:r>
            <a:r>
              <a:rPr lang="de-DE" dirty="0" err="1"/>
              <a:t>pipelining</a:t>
            </a:r>
            <a:endParaRPr lang="de-DE" dirty="0"/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endParaRPr lang="de-DE" dirty="0"/>
          </a:p>
          <a:p>
            <a:r>
              <a:rPr lang="de-DE" dirty="0"/>
              <a:t>Prioritäten : </a:t>
            </a:r>
          </a:p>
          <a:p>
            <a:pPr marL="228600" indent="-228600">
              <a:buAutoNum type="arabicPeriod"/>
            </a:pPr>
            <a:r>
              <a:rPr lang="de-DE" dirty="0" err="1"/>
              <a:t>Versioning</a:t>
            </a:r>
            <a:r>
              <a:rPr lang="de-DE" dirty="0"/>
              <a:t> ( </a:t>
            </a:r>
            <a:r>
              <a:rPr lang="de-DE" dirty="0" err="1"/>
              <a:t>vorallem</a:t>
            </a:r>
            <a:r>
              <a:rPr lang="de-DE" dirty="0"/>
              <a:t> Daten, wichtig bei der </a:t>
            </a:r>
            <a:r>
              <a:rPr lang="de-DE" dirty="0" err="1"/>
              <a:t>entwicklung</a:t>
            </a:r>
            <a:r>
              <a:rPr lang="de-DE" dirty="0"/>
              <a:t> )</a:t>
            </a:r>
          </a:p>
          <a:p>
            <a:pPr marL="228600" indent="-228600">
              <a:buAutoNum type="arabicPeriod"/>
            </a:pPr>
            <a:r>
              <a:rPr lang="de-DE" dirty="0"/>
              <a:t>Pipelines </a:t>
            </a:r>
            <a:r>
              <a:rPr lang="de-DE" dirty="0" err="1"/>
              <a:t>metadata</a:t>
            </a:r>
            <a:r>
              <a:rPr lang="de-DE" dirty="0"/>
              <a:t> / </a:t>
            </a:r>
            <a:r>
              <a:rPr lang="de-DE" dirty="0" err="1"/>
              <a:t>tuning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 (kommt eh zum </a:t>
            </a:r>
            <a:r>
              <a:rPr lang="de-DE" dirty="0" err="1"/>
              <a:t>schluss</a:t>
            </a:r>
            <a:r>
              <a:rPr lang="de-DE" dirty="0"/>
              <a:t>, </a:t>
            </a:r>
            <a:r>
              <a:rPr lang="de-DE" dirty="0" err="1"/>
              <a:t>produkt</a:t>
            </a:r>
            <a:r>
              <a:rPr lang="de-DE" dirty="0"/>
              <a:t> noch nicht fertig)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9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999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https://www.trustradius.com/mlops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01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5. Evaluierung</a:t>
            </a:r>
          </a:p>
          <a:p>
            <a:pPr lvl="2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Abgleich zwischen den Modellen und der Aufgabenstellung und Wahl des besten Modells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37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6. Bereitstellung</a:t>
            </a:r>
          </a:p>
          <a:p>
            <a:pPr lvl="2"/>
            <a:r>
              <a:rPr lang="de-DE" dirty="0">
                <a:solidFill>
                  <a:srgbClr val="303030"/>
                </a:solidFill>
                <a:latin typeface="Fira Sans" panose="020B0604020202020204" pitchFamily="34" charset="0"/>
              </a:rPr>
              <a:t>Nutzbarmachen des Modells für den Einsatz in der Praxis</a:t>
            </a:r>
          </a:p>
          <a:p>
            <a:pPr lvl="2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  <a:p>
            <a:endParaRPr lang="de-DE" dirty="0"/>
          </a:p>
          <a:p>
            <a:r>
              <a:rPr lang="de-DE" dirty="0"/>
              <a:t>Trennung zwischen </a:t>
            </a:r>
            <a:r>
              <a:rPr lang="de-DE" dirty="0" err="1"/>
              <a:t>Machine</a:t>
            </a:r>
            <a:r>
              <a:rPr lang="de-DE" dirty="0"/>
              <a:t> Learning und der operativen Entwicklung:</a:t>
            </a:r>
          </a:p>
          <a:p>
            <a:r>
              <a:rPr lang="de-DE" dirty="0"/>
              <a:t>	&gt; Data </a:t>
            </a:r>
            <a:r>
              <a:rPr lang="de-DE" dirty="0" err="1"/>
              <a:t>Scientists</a:t>
            </a:r>
            <a:r>
              <a:rPr lang="de-DE" dirty="0"/>
              <a:t> übergeben das fertige Modell an das Entwicklerteam sodass dieses dann an der API Infrastruktur arbeiten kann</a:t>
            </a:r>
          </a:p>
          <a:p>
            <a:r>
              <a:rPr lang="de-DE" dirty="0"/>
              <a:t>Hierbei kommt es nur selten zur Versionierung</a:t>
            </a:r>
          </a:p>
          <a:p>
            <a:r>
              <a:rPr lang="de-DE" dirty="0"/>
              <a:t>Keine </a:t>
            </a:r>
            <a:r>
              <a:rPr lang="de-DE" dirty="0" err="1"/>
              <a:t>Continous</a:t>
            </a:r>
            <a:r>
              <a:rPr lang="de-DE" dirty="0"/>
              <a:t> Integration da nur seltene Code Änderungen angenommen werden</a:t>
            </a:r>
          </a:p>
          <a:p>
            <a:r>
              <a:rPr lang="de-DE" dirty="0"/>
              <a:t>Auch keine </a:t>
            </a:r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da nur selten Versionen veröffentlicht werden</a:t>
            </a:r>
          </a:p>
          <a:p>
            <a:r>
              <a:rPr lang="de-DE" dirty="0"/>
              <a:t>Dem Prozessmodell fehlt außerdem die Prozessmonitoring ebene, welche nötig sind um die Qualität und Leistung des Modells zu beurteilen</a:t>
            </a:r>
          </a:p>
          <a:p>
            <a:pPr lvl="2"/>
            <a:endParaRPr lang="de-DE" dirty="0">
              <a:solidFill>
                <a:srgbClr val="303030"/>
              </a:solidFill>
              <a:latin typeface="Fira Sans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02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Reihenfolge anpassen</a:t>
            </a:r>
          </a:p>
          <a:p>
            <a:r>
              <a:rPr lang="de-DE" dirty="0"/>
              <a:t>Prioritäten : </a:t>
            </a:r>
          </a:p>
          <a:p>
            <a:pPr marL="228600" indent="-228600">
              <a:buAutoNum type="arabicPeriod"/>
            </a:pPr>
            <a:r>
              <a:rPr lang="de-DE" dirty="0" err="1"/>
              <a:t>Versioning</a:t>
            </a:r>
            <a:r>
              <a:rPr lang="de-DE" dirty="0"/>
              <a:t> ( </a:t>
            </a:r>
            <a:r>
              <a:rPr lang="de-DE" dirty="0" err="1"/>
              <a:t>vorallem</a:t>
            </a:r>
            <a:r>
              <a:rPr lang="de-DE" dirty="0"/>
              <a:t> Daten, wichtig bei der </a:t>
            </a:r>
            <a:r>
              <a:rPr lang="de-DE" dirty="0" err="1"/>
              <a:t>entwicklung</a:t>
            </a:r>
            <a:r>
              <a:rPr lang="de-DE" dirty="0"/>
              <a:t> )</a:t>
            </a:r>
          </a:p>
          <a:p>
            <a:pPr marL="228600" indent="-228600">
              <a:buAutoNum type="arabicPeriod"/>
            </a:pPr>
            <a:r>
              <a:rPr lang="de-DE" dirty="0"/>
              <a:t>Pipelines </a:t>
            </a:r>
            <a:r>
              <a:rPr lang="de-DE" dirty="0" err="1"/>
              <a:t>metadata</a:t>
            </a:r>
            <a:r>
              <a:rPr lang="de-DE" dirty="0"/>
              <a:t> / </a:t>
            </a:r>
            <a:r>
              <a:rPr lang="de-DE" dirty="0" err="1"/>
              <a:t>tuning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 (kommt eh zum </a:t>
            </a:r>
            <a:r>
              <a:rPr lang="de-DE" dirty="0" err="1"/>
              <a:t>schluss</a:t>
            </a:r>
            <a:r>
              <a:rPr lang="de-DE" dirty="0"/>
              <a:t>, </a:t>
            </a:r>
            <a:r>
              <a:rPr lang="de-DE" dirty="0" err="1"/>
              <a:t>produkt</a:t>
            </a:r>
            <a:r>
              <a:rPr lang="de-DE" dirty="0"/>
              <a:t> noch nicht fertig)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llipse 57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Datumsplatzhalter 12"/>
          <p:cNvSpPr txBox="1">
            <a:spLocks/>
          </p:cNvSpPr>
          <p:nvPr userDrawn="1"/>
        </p:nvSpPr>
        <p:spPr>
          <a:xfrm>
            <a:off x="6750617" y="6326127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3" y="2786592"/>
            <a:ext cx="6178552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48727" y="2178026"/>
            <a:ext cx="6171271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355765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2953" y="2175276"/>
            <a:ext cx="6196360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55283" y="2794562"/>
            <a:ext cx="6178551" cy="25703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355765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570162" y="5277459"/>
            <a:ext cx="100800" cy="10171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7568594" y="6040806"/>
            <a:ext cx="104400" cy="1024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8257432" y="5971409"/>
            <a:ext cx="241200" cy="241246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370066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2953" y="2175276"/>
            <a:ext cx="6196360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55283" y="2794562"/>
            <a:ext cx="6178551" cy="25703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657806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3821112" y="1543050"/>
            <a:ext cx="5399087" cy="4551363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1017" y="2174581"/>
            <a:ext cx="6195176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8592" y="2788171"/>
            <a:ext cx="6192838" cy="3857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Ellipse 74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657806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3821113" y="1543050"/>
            <a:ext cx="5322888" cy="4551362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99532" y="2198417"/>
            <a:ext cx="2755503" cy="211005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Ellipse 74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657806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74816" y="-58189"/>
            <a:ext cx="9285317" cy="6974377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1017" y="2174581"/>
            <a:ext cx="6195176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8592" y="2788171"/>
            <a:ext cx="6192838" cy="3857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464647" y="5936700"/>
            <a:ext cx="313200" cy="3138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759438" y="6012455"/>
            <a:ext cx="160190" cy="160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05594" y="4195591"/>
            <a:ext cx="730800" cy="73112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353425" y="4195720"/>
            <a:ext cx="866775" cy="731043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24928" y="2178672"/>
            <a:ext cx="6198247" cy="5785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41462" y="2810437"/>
            <a:ext cx="6178550" cy="253580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2993242" y="715718"/>
            <a:ext cx="130110" cy="130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814399" y="6069161"/>
            <a:ext cx="48366" cy="483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53084" y="6024322"/>
            <a:ext cx="135420" cy="13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6840000" y="6084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219715" y="5931524"/>
            <a:ext cx="318878" cy="318878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596000" y="6084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8370066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24928" y="2178672"/>
            <a:ext cx="6198247" cy="5785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41462" y="2810437"/>
            <a:ext cx="6178550" cy="253580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7271696" y="4982267"/>
            <a:ext cx="698154" cy="69815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95464" y="5147464"/>
            <a:ext cx="365136" cy="365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565455" y="6036700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24928" y="2178672"/>
            <a:ext cx="6198247" cy="5785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41461" y="2810438"/>
            <a:ext cx="6181713" cy="25219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 userDrawn="1"/>
        </p:nvSpPr>
        <p:spPr bwMode="black">
          <a:xfrm>
            <a:off x="2268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3024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 userDrawn="1"/>
        </p:nvSpPr>
        <p:spPr bwMode="black">
          <a:xfrm>
            <a:off x="3780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4536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 userDrawn="1"/>
        </p:nvSpPr>
        <p:spPr bwMode="black">
          <a:xfrm>
            <a:off x="5328064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6084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 userDrawn="1"/>
        </p:nvSpPr>
        <p:spPr bwMode="black">
          <a:xfrm>
            <a:off x="6840000" y="1512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359471" y="531182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6082634" y="5328000"/>
            <a:ext cx="16211" cy="1621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6082634" y="5328000"/>
            <a:ext cx="16211" cy="1621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6787727" y="5277157"/>
            <a:ext cx="117898" cy="11789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301727" y="6018931"/>
            <a:ext cx="153586" cy="153586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>
            <a:off x="8374253" y="3816350"/>
            <a:ext cx="0" cy="2277269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23" y="1482725"/>
            <a:ext cx="5925377" cy="4715533"/>
          </a:xfrm>
          <a:prstGeom prst="rect">
            <a:avLst/>
          </a:prstGeom>
        </p:spPr>
      </p:pic>
      <p:sp>
        <p:nvSpPr>
          <p:cNvPr id="39" name="Ellipse 38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82836" y="77501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8370228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1537493" y="77549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41" y="1452245"/>
            <a:ext cx="6258798" cy="4105848"/>
          </a:xfrm>
          <a:prstGeom prst="rect">
            <a:avLst/>
          </a:prstGeom>
        </p:spPr>
      </p:pic>
      <p:sp>
        <p:nvSpPr>
          <p:cNvPr id="24" name="Ellipse 23"/>
          <p:cNvSpPr/>
          <p:nvPr userDrawn="1"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278911" y="6071098"/>
            <a:ext cx="48366" cy="483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1465029" y="6011629"/>
            <a:ext cx="165568" cy="16556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926671" y="2511708"/>
            <a:ext cx="5869279" cy="3965969"/>
            <a:chOff x="-495300" y="2228850"/>
            <a:chExt cx="5878288" cy="3960000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09699" y="2228850"/>
              <a:ext cx="3973289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llipse 57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567836" y="4519836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007818" y="6003056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</a:t>
            </a:r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096546" y="4848470"/>
            <a:ext cx="964800" cy="9631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Datumsplatzhalter 12"/>
          <p:cNvSpPr txBox="1">
            <a:spLocks/>
          </p:cNvSpPr>
          <p:nvPr userDrawn="1"/>
        </p:nvSpPr>
        <p:spPr>
          <a:xfrm>
            <a:off x="6750617" y="6326127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3" y="2786592"/>
            <a:ext cx="6178552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48727" y="2178026"/>
            <a:ext cx="6171271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657806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3" name="Ellipse 22"/>
          <p:cNvSpPr/>
          <p:nvPr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784546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538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294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3050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3813308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4569308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5325657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6088736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 bwMode="black">
          <a:xfrm>
            <a:off x="683283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7612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782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538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291784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3050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813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4569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 bwMode="black">
          <a:xfrm>
            <a:off x="5325657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6088736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784546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538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291784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3050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81092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4569308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 bwMode="black">
          <a:xfrm>
            <a:off x="532565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6088736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3050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81092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4569308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532565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608873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/>
        </p:nvSpPr>
        <p:spPr bwMode="black">
          <a:xfrm>
            <a:off x="782836" y="77501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91" name="Ellipse 90"/>
          <p:cNvSpPr/>
          <p:nvPr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1537493" y="77549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1539874" y="15338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782852" y="1532490"/>
            <a:ext cx="16211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Ellipse 141"/>
          <p:cNvSpPr/>
          <p:nvPr userDrawn="1"/>
        </p:nvSpPr>
        <p:spPr>
          <a:xfrm>
            <a:off x="7929144" y="2605490"/>
            <a:ext cx="900000" cy="89950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>
          <a:xfrm>
            <a:off x="-1147244" y="1944035"/>
            <a:ext cx="6891370" cy="676530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596000" y="6084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730303" y="3927451"/>
            <a:ext cx="1292400" cy="12917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3" name="Ellipse 142"/>
          <p:cNvSpPr/>
          <p:nvPr userDrawn="1"/>
        </p:nvSpPr>
        <p:spPr>
          <a:xfrm>
            <a:off x="7551227" y="6022182"/>
            <a:ext cx="142304" cy="13970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490633" y="4220550"/>
            <a:ext cx="702000" cy="701307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703704" y="5195241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98179" y="3554974"/>
            <a:ext cx="6142359" cy="430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470" y="2931358"/>
            <a:ext cx="6138068" cy="54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6299852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683283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7612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913634" y="4865373"/>
            <a:ext cx="932400" cy="93345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8154194" y="4353051"/>
            <a:ext cx="439200" cy="43948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822785" y="5814222"/>
            <a:ext cx="550800" cy="55169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707138" y="5957418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4533052" y="6050131"/>
            <a:ext cx="85724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0413" y="656794"/>
            <a:ext cx="6922762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125" y="1461569"/>
            <a:ext cx="6922050" cy="387084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326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6088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369103" y="532271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7611697" y="60845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8370066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6515" y="658993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63" y="1447050"/>
            <a:ext cx="3582262" cy="36606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9937" y="1447050"/>
            <a:ext cx="3800475" cy="36606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13636" y="4864579"/>
            <a:ext cx="932400" cy="93345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58956" y="4353051"/>
            <a:ext cx="439200" cy="43948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704757" y="5957418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056313" y="6049954"/>
            <a:ext cx="85724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6515" y="658993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63" y="1447050"/>
            <a:ext cx="3582262" cy="36606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9937" y="1447050"/>
            <a:ext cx="3800475" cy="366069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6515" y="658993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63" y="1447050"/>
            <a:ext cx="7694950" cy="46473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510994" y="5220347"/>
            <a:ext cx="219600" cy="2193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8224797" y="5179325"/>
            <a:ext cx="306000" cy="30428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573795" y="6045786"/>
            <a:ext cx="93600" cy="92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6515" y="658993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63" y="1447050"/>
            <a:ext cx="7694950" cy="31281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/>
          <p:cNvSpPr/>
          <p:nvPr userDrawn="1"/>
        </p:nvSpPr>
        <p:spPr bwMode="black">
          <a:xfrm>
            <a:off x="7371838" y="5082409"/>
            <a:ext cx="494226" cy="49422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195462" y="5147464"/>
            <a:ext cx="365136" cy="365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565434" y="6036774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92460" y="1446162"/>
            <a:ext cx="6930716" cy="43045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84756" y="2055361"/>
            <a:ext cx="6938419" cy="32770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5761" y="658616"/>
            <a:ext cx="6947414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85725" y="-95250"/>
            <a:ext cx="9334500" cy="7019925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927692" y="2505778"/>
            <a:ext cx="5891951" cy="3968092"/>
            <a:chOff x="-495300" y="2226735"/>
            <a:chExt cx="5900995" cy="3962115"/>
          </a:xfrm>
        </p:grpSpPr>
        <p:sp>
          <p:nvSpPr>
            <p:cNvPr id="99" name="Ellipse 98"/>
            <p:cNvSpPr/>
            <p:nvPr userDrawn="1"/>
          </p:nvSpPr>
          <p:spPr>
            <a:xfrm>
              <a:off x="1432405" y="2226735"/>
              <a:ext cx="397329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009204" y="6003130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169604" y="4923074"/>
            <a:ext cx="817200" cy="818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5939073" y="5172830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110601" y="5824580"/>
            <a:ext cx="535184" cy="5346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150607" y="5106768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696035" y="1443756"/>
            <a:ext cx="6915559" cy="366234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3380" y="658616"/>
            <a:ext cx="6952970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050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81092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9308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532565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608873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/>
          <p:cNvSpPr txBox="1"/>
          <p:nvPr userDrawn="1"/>
        </p:nvSpPr>
        <p:spPr>
          <a:xfrm>
            <a:off x="8247939" y="6333525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4582288" y="1543050"/>
            <a:ext cx="4630292" cy="4545722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9221" y="1446064"/>
            <a:ext cx="3491774" cy="312911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39794" y="5221976"/>
            <a:ext cx="215882" cy="21588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118786" y="5147349"/>
            <a:ext cx="365136" cy="36513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3380" y="656235"/>
            <a:ext cx="7707033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784546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76200" y="-76201"/>
            <a:ext cx="9315450" cy="7000875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926671" y="2511708"/>
            <a:ext cx="5869279" cy="3965969"/>
            <a:chOff x="-495300" y="2228850"/>
            <a:chExt cx="5878288" cy="3960000"/>
          </a:xfrm>
        </p:grpSpPr>
        <p:sp>
          <p:nvSpPr>
            <p:cNvPr id="99" name="Ellipse 98"/>
            <p:cNvSpPr/>
            <p:nvPr userDrawn="1"/>
          </p:nvSpPr>
          <p:spPr>
            <a:xfrm>
              <a:off x="1409699" y="2228850"/>
              <a:ext cx="3973289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llipse 57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>
          <a:xfrm>
            <a:off x="3660750" y="624000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782818" y="5274693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6007818" y="6003056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>
          <a:xfrm flipH="1">
            <a:off x="7244723" y="4198685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>
          <a:xfrm>
            <a:off x="5873594" y="5106768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6822907" y="530747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85" y="398112"/>
            <a:ext cx="2680497" cy="1531712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" y="402594"/>
            <a:ext cx="1520088" cy="1520088"/>
          </a:xfrm>
          <a:prstGeom prst="rect">
            <a:avLst/>
          </a:prstGeom>
        </p:spPr>
      </p:pic>
      <p:sp>
        <p:nvSpPr>
          <p:cNvPr id="127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3" y="2786592"/>
            <a:ext cx="6178552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3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48727" y="2178026"/>
            <a:ext cx="6171271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016774" y="6010867"/>
            <a:ext cx="160190" cy="160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6538776" y="5790785"/>
            <a:ext cx="601200" cy="6024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6650635" y="5142093"/>
            <a:ext cx="378000" cy="37649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27641" y="2054923"/>
            <a:ext cx="3135309" cy="250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91440" y="1554480"/>
            <a:ext cx="4671379" cy="4539934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3380" y="656235"/>
            <a:ext cx="6583381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5725" y="-66675"/>
            <a:ext cx="9315450" cy="6991349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36852" y="2036815"/>
            <a:ext cx="3143561" cy="329559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39794" y="5221976"/>
            <a:ext cx="215882" cy="21588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118786" y="5147349"/>
            <a:ext cx="365136" cy="36513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92396" y="6037728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73380" y="656235"/>
            <a:ext cx="6583381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llipse 110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784546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1538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2294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3050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813308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9308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5325657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6088736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683283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12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82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1538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2291784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3050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3813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4569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5325657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088736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784546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1538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291784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3050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81092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4569308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532565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6088736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050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381092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9308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32565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08873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782836" y="77501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1537493" y="77549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1539874" y="15338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82852" y="1532490"/>
            <a:ext cx="16211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683315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761296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36896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913634" y="4865373"/>
            <a:ext cx="932400" cy="93345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8154194" y="4353051"/>
            <a:ext cx="439200" cy="43948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822785" y="5814222"/>
            <a:ext cx="550800" cy="55169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707138" y="5957418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4533052" y="6050131"/>
            <a:ext cx="85724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0413" y="1418794"/>
            <a:ext cx="6922762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125" y="2047875"/>
            <a:ext cx="6922050" cy="40465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326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6088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369103" y="532271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7611697" y="60845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8370066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032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8" y="2047875"/>
            <a:ext cx="35822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7951" y="2057400"/>
            <a:ext cx="39124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1058622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13636" y="4864579"/>
            <a:ext cx="932400" cy="93345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58956" y="4353051"/>
            <a:ext cx="439200" cy="43948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704757" y="5957418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056313" y="6049954"/>
            <a:ext cx="85724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8" y="2047875"/>
            <a:ext cx="35822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7951" y="2057400"/>
            <a:ext cx="39124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1533302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7" y="2047875"/>
            <a:ext cx="7704475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1623167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510994" y="5220347"/>
            <a:ext cx="219600" cy="2193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8224797" y="5179325"/>
            <a:ext cx="306000" cy="30428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573795" y="6045786"/>
            <a:ext cx="93600" cy="92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7" y="2047875"/>
            <a:ext cx="7704475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229683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/>
          <p:cNvSpPr/>
          <p:nvPr userDrawn="1"/>
        </p:nvSpPr>
        <p:spPr bwMode="black">
          <a:xfrm>
            <a:off x="7371838" y="5082409"/>
            <a:ext cx="494226" cy="49422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195462" y="5147464"/>
            <a:ext cx="365136" cy="365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565434" y="6036774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82935" y="2046237"/>
            <a:ext cx="6930716" cy="43045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5231" y="2464937"/>
            <a:ext cx="6938419" cy="36294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735757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85725" y="-95250"/>
            <a:ext cx="9334500" cy="7019925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927692" y="2505778"/>
            <a:ext cx="5891951" cy="3968092"/>
            <a:chOff x="-495300" y="2226735"/>
            <a:chExt cx="5900995" cy="3962115"/>
          </a:xfrm>
        </p:grpSpPr>
        <p:sp>
          <p:nvSpPr>
            <p:cNvPr id="99" name="Ellipse 98"/>
            <p:cNvSpPr/>
            <p:nvPr userDrawn="1"/>
          </p:nvSpPr>
          <p:spPr>
            <a:xfrm>
              <a:off x="1432405" y="2226735"/>
              <a:ext cx="397329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009204" y="6003130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169604" y="4923074"/>
            <a:ext cx="817200" cy="818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5939073" y="5172830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110601" y="5824580"/>
            <a:ext cx="535184" cy="5346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150607" y="5106768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050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81092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9308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532565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608873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/>
          <p:cNvSpPr txBox="1"/>
          <p:nvPr userDrawn="1"/>
        </p:nvSpPr>
        <p:spPr>
          <a:xfrm>
            <a:off x="8247939" y="6333525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51" name="Grafik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4" y="531333"/>
            <a:ext cx="755906" cy="755906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86" y="398112"/>
            <a:ext cx="2680495" cy="1531711"/>
          </a:xfrm>
          <a:prstGeom prst="rect">
            <a:avLst/>
          </a:prstGeom>
        </p:spPr>
      </p:pic>
      <p:sp>
        <p:nvSpPr>
          <p:cNvPr id="5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5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7" y="2047875"/>
            <a:ext cx="7704475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57739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>
          <a:xfrm flipH="1">
            <a:off x="-1773428" y="2012160"/>
            <a:ext cx="6638400" cy="6638063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2" name="Gruppieren 91"/>
          <p:cNvGrpSpPr/>
          <p:nvPr userDrawn="1"/>
        </p:nvGrpSpPr>
        <p:grpSpPr>
          <a:xfrm rot="13183459">
            <a:off x="6436429" y="2678364"/>
            <a:ext cx="4161612" cy="2816109"/>
            <a:chOff x="-495300" y="2228850"/>
            <a:chExt cx="5888145" cy="3960000"/>
          </a:xfrm>
          <a:solidFill>
            <a:srgbClr val="009B91"/>
          </a:solidFill>
        </p:grpSpPr>
        <p:sp>
          <p:nvSpPr>
            <p:cNvPr id="94" name="Ellipse 93"/>
            <p:cNvSpPr/>
            <p:nvPr userDrawn="1"/>
          </p:nvSpPr>
          <p:spPr>
            <a:xfrm>
              <a:off x="1409700" y="2228850"/>
              <a:ext cx="3983145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Ellipse 44"/>
          <p:cNvSpPr/>
          <p:nvPr/>
        </p:nvSpPr>
        <p:spPr bwMode="black">
          <a:xfrm>
            <a:off x="7528000" y="5237238"/>
            <a:ext cx="185588" cy="18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565455" y="4519042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6006824" y="6003129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5666585" y="4898213"/>
            <a:ext cx="864000" cy="8633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0" name="Ellipse 109"/>
          <p:cNvSpPr/>
          <p:nvPr userDrawn="1"/>
        </p:nvSpPr>
        <p:spPr>
          <a:xfrm>
            <a:off x="7252217" y="5724524"/>
            <a:ext cx="734400" cy="73457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17637" y="2773892"/>
            <a:ext cx="6172202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18566" y="2155801"/>
            <a:ext cx="6171271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4582288" y="1543050"/>
            <a:ext cx="4630292" cy="4545722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39794" y="5221976"/>
            <a:ext cx="215882" cy="21588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118786" y="5147349"/>
            <a:ext cx="365136" cy="36513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784546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75938" y="2047875"/>
            <a:ext cx="35822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24381907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016774" y="6010867"/>
            <a:ext cx="160190" cy="160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6538776" y="5790785"/>
            <a:ext cx="601200" cy="6024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6650635" y="5142093"/>
            <a:ext cx="378000" cy="37649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27641" y="2464498"/>
            <a:ext cx="3135309" cy="250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91440" y="1554480"/>
            <a:ext cx="4671379" cy="4539934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10176" y="1411468"/>
            <a:ext cx="3160712" cy="5983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9489099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5725" y="-66675"/>
            <a:ext cx="9315450" cy="6991349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39794" y="5221976"/>
            <a:ext cx="215882" cy="21588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118786" y="5147349"/>
            <a:ext cx="365136" cy="36513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92396" y="6037728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6990" y="1411468"/>
            <a:ext cx="7703898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32400" y="2047875"/>
            <a:ext cx="3582262" cy="3783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2373263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llipse 110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784546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1538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2294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3050165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813308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9308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5325657" y="229180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6088736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683283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12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82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1538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2291784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3050165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3813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4569308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5325657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088736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784546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1538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291784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3050165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81092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4569308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5325657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6088736" y="3806188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8454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1538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2294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050165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381092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9308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325657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088736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782836" y="77501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8368641" y="2289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1537493" y="77549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1539874" y="15338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82852" y="1532490"/>
            <a:ext cx="16211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683315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761296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368964" y="7727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93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54768" y="-116680"/>
            <a:ext cx="9296400" cy="7010399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3961860" y="-537098"/>
            <a:ext cx="7200000" cy="7200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>
          <a:xfrm flipH="1">
            <a:off x="4563983" y="3792308"/>
            <a:ext cx="3074400" cy="3072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6832264" y="3804903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2927575" y="5961288"/>
            <a:ext cx="266250" cy="26625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6010199" y="60054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622270" y="586627"/>
            <a:ext cx="396000" cy="39476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4961442" y="4200082"/>
            <a:ext cx="748800" cy="750186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>
          <a:xfrm>
            <a:off x="7299551" y="2742642"/>
            <a:ext cx="639312" cy="6276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3" name="Grafik 1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8" y="398116"/>
            <a:ext cx="2680495" cy="1531712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" y="402594"/>
            <a:ext cx="1520088" cy="1520088"/>
          </a:xfrm>
          <a:prstGeom prst="rect">
            <a:avLst/>
          </a:prstGeom>
        </p:spPr>
      </p:pic>
      <p:sp>
        <p:nvSpPr>
          <p:cNvPr id="101" name="Datumsplatzhalter 12"/>
          <p:cNvSpPr txBox="1">
            <a:spLocks/>
          </p:cNvSpPr>
          <p:nvPr userDrawn="1"/>
        </p:nvSpPr>
        <p:spPr>
          <a:xfrm>
            <a:off x="6738712" y="6302317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693600" y="6280804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787782" y="4520037"/>
            <a:ext cx="110276" cy="1102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7" name="Gerade Verbindung 116"/>
          <p:cNvCxnSpPr/>
          <p:nvPr userDrawn="1"/>
        </p:nvCxnSpPr>
        <p:spPr>
          <a:xfrm>
            <a:off x="6838156" y="3816349"/>
            <a:ext cx="1" cy="230795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 userDrawn="1"/>
        </p:nvSpPr>
        <p:spPr bwMode="black">
          <a:xfrm>
            <a:off x="6798922" y="6050416"/>
            <a:ext cx="83232" cy="832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6727488" y="5219363"/>
            <a:ext cx="226100" cy="226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39350" y="2778125"/>
            <a:ext cx="6207126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50317" y="2174089"/>
            <a:ext cx="5963308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7609466" y="380221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365466" y="380539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612659" y="53189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6088660" y="6083127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6832405" y="6083127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uppieren 161"/>
          <p:cNvGrpSpPr/>
          <p:nvPr userDrawn="1"/>
        </p:nvGrpSpPr>
        <p:grpSpPr>
          <a:xfrm rot="20403041">
            <a:off x="-1195611" y="2942905"/>
            <a:ext cx="5393116" cy="3630994"/>
            <a:chOff x="-495300" y="2228850"/>
            <a:chExt cx="5835061" cy="3960000"/>
          </a:xfrm>
          <a:solidFill>
            <a:srgbClr val="D9E5EC"/>
          </a:solidFill>
        </p:grpSpPr>
        <p:sp>
          <p:nvSpPr>
            <p:cNvPr id="163" name="Ellipse 162"/>
            <p:cNvSpPr/>
            <p:nvPr userDrawn="1"/>
          </p:nvSpPr>
          <p:spPr>
            <a:xfrm>
              <a:off x="1409700" y="2228850"/>
              <a:ext cx="3930061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5" name="Ellipse 164"/>
          <p:cNvSpPr/>
          <p:nvPr userDrawn="1"/>
        </p:nvSpPr>
        <p:spPr bwMode="black">
          <a:xfrm>
            <a:off x="5261558" y="6018162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7574720" y="5283958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>
          <a:xfrm flipH="1">
            <a:off x="5010175" y="5005920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9" name="Gerade Verbindung 168"/>
          <p:cNvCxnSpPr/>
          <p:nvPr userDrawn="1"/>
        </p:nvCxnSpPr>
        <p:spPr>
          <a:xfrm>
            <a:off x="3819521" y="5326859"/>
            <a:ext cx="4565813" cy="2104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Grafik 1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28" y="379064"/>
            <a:ext cx="2680497" cy="1531712"/>
          </a:xfrm>
          <a:prstGeom prst="rect">
            <a:avLst/>
          </a:prstGeom>
        </p:spPr>
      </p:pic>
      <p:sp>
        <p:nvSpPr>
          <p:cNvPr id="143" name="Ellipse 142"/>
          <p:cNvSpPr/>
          <p:nvPr userDrawn="1"/>
        </p:nvSpPr>
        <p:spPr bwMode="black">
          <a:xfrm>
            <a:off x="7596000" y="5328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83283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12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12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81092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608873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6832405" y="532175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6088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6832405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8369103" y="532271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7614078" y="60845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8371345" y="608296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3" y="2786592"/>
            <a:ext cx="6178552" cy="38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48727" y="2178026"/>
            <a:ext cx="6171271" cy="57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Ellipse 74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355765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1017" y="2174581"/>
            <a:ext cx="6195176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8592" y="2788171"/>
            <a:ext cx="6192838" cy="3857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Ellipse 74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355765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5960268" y="5196550"/>
            <a:ext cx="270000" cy="271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>
          <a:xfrm flipH="1">
            <a:off x="6799559" y="5287676"/>
            <a:ext cx="82800" cy="841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585815" y="3779339"/>
            <a:ext cx="69916" cy="699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840000" y="5328000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083175" y="4788622"/>
            <a:ext cx="1080000" cy="108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291784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328038" y="77497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2294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050165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3810927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456930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328038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6088736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83283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12641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683283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8371022" y="1533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368641" y="304542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368641" y="3808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784546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538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294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3050165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810927" y="532323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4569308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5325657" y="532085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088736" y="5318473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6832405" y="5319372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12659" y="532129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6088660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6832405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7611697" y="608216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370066" y="6083127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6088736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3050165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3813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4569308" y="77504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1017" y="2174581"/>
            <a:ext cx="6195176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8592" y="2788171"/>
            <a:ext cx="6192838" cy="3857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6310887"/>
            <a:ext cx="1355765" cy="29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376041" y="5081850"/>
            <a:ext cx="494226" cy="49422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96586" y="5146395"/>
            <a:ext cx="365136" cy="365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565434" y="6036774"/>
            <a:ext cx="110678" cy="1106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6832405" y="456405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7612641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8371022" y="456456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784546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2294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050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3810597" y="6081709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4569308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5326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6088660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6832405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369103" y="5320334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370066" y="608074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1538165" y="6081616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1017" y="2174581"/>
            <a:ext cx="6195176" cy="601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8592" y="2788171"/>
            <a:ext cx="6192838" cy="3857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85" y="398112"/>
            <a:ext cx="2680497" cy="153171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" y="402594"/>
            <a:ext cx="1520088" cy="1520088"/>
          </a:xfrm>
          <a:prstGeom prst="rect">
            <a:avLst/>
          </a:prstGeom>
        </p:spPr>
      </p:pic>
      <p:sp>
        <p:nvSpPr>
          <p:cNvPr id="57" name="Ellipse 56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lipse 56"/>
          <p:cNvSpPr/>
          <p:nvPr/>
        </p:nvSpPr>
        <p:spPr bwMode="black">
          <a:xfrm>
            <a:off x="756671" y="758355"/>
            <a:ext cx="16211" cy="16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 userDrawn="1"/>
        </p:nvSpPr>
        <p:spPr>
          <a:xfrm>
            <a:off x="8247939" y="6333525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85" y="398112"/>
            <a:ext cx="2680497" cy="153171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" y="402594"/>
            <a:ext cx="1520088" cy="1520088"/>
          </a:xfrm>
          <a:prstGeom prst="rect">
            <a:avLst/>
          </a:prstGeom>
        </p:spPr>
      </p:pic>
      <p:sp>
        <p:nvSpPr>
          <p:cNvPr id="11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8247939" y="6333525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8247939" y="6333525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12"/>
          <p:cNvSpPr txBox="1">
            <a:spLocks/>
          </p:cNvSpPr>
          <p:nvPr userDrawn="1"/>
        </p:nvSpPr>
        <p:spPr>
          <a:xfrm>
            <a:off x="6738686" y="6307079"/>
            <a:ext cx="831017" cy="27066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09.11.2021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ußzeilenplatzhalter 67"/>
          <p:cNvSpPr txBox="1">
            <a:spLocks/>
          </p:cNvSpPr>
          <p:nvPr userDrawn="1"/>
        </p:nvSpPr>
        <p:spPr>
          <a:xfrm>
            <a:off x="693600" y="6283185"/>
            <a:ext cx="1395060" cy="31701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4" y="531333"/>
            <a:ext cx="755906" cy="7559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86" y="398112"/>
            <a:ext cx="2680495" cy="15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8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google-cloud-ai-platform-hyper-accessible-ai-machine-learning-cddd8c3348b3" TargetMode="External"/><Relationship Id="rId13" Type="http://schemas.openxmlformats.org/officeDocument/2006/relationships/hyperlink" Target="https://kedro.readthedocs.io/en/stable/03_tutorial/06_visualise_pipeline.html" TargetMode="External"/><Relationship Id="rId3" Type="http://schemas.openxmlformats.org/officeDocument/2006/relationships/hyperlink" Target="https://www.trustradius.com/mlops" TargetMode="External"/><Relationship Id="rId7" Type="http://schemas.openxmlformats.org/officeDocument/2006/relationships/hyperlink" Target="https://www.youtube.com/watch?v=kLKBcPonMYw" TargetMode="External"/><Relationship Id="rId12" Type="http://schemas.openxmlformats.org/officeDocument/2006/relationships/hyperlink" Target="https://kedro.readthedocs.io/en/stable/01_introduction/01_introduction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optuna.readthedocs.io/en/stable/tutorial/index.html" TargetMode="External"/><Relationship Id="rId11" Type="http://schemas.openxmlformats.org/officeDocument/2006/relationships/hyperlink" Target="https://datasolut.com/crisp-dm-standard/#Business-Understanding" TargetMode="External"/><Relationship Id="rId5" Type="http://schemas.openxmlformats.org/officeDocument/2006/relationships/hyperlink" Target="https://cloud.google.com/architecture/mlops-continuous-delivery-and-automation-pipelines-in-machine-learning#mlops_level_0_manual_process" TargetMode="External"/><Relationship Id="rId10" Type="http://schemas.openxmlformats.org/officeDocument/2006/relationships/hyperlink" Target="https://aws.amazon.com/de/machine-learning/" TargetMode="External"/><Relationship Id="rId4" Type="http://schemas.openxmlformats.org/officeDocument/2006/relationships/hyperlink" Target="https://neptune.ai/blog/best-mlops-tools" TargetMode="External"/><Relationship Id="rId9" Type="http://schemas.openxmlformats.org/officeDocument/2006/relationships/hyperlink" Target="https://searchcloudcomputing.techtarget.com/tip/6-Amazon-SageMaker-capabilities-developers-should-know-about" TargetMode="External"/><Relationship Id="rId14" Type="http://schemas.openxmlformats.org/officeDocument/2006/relationships/hyperlink" Target="https://docs.bentoml.org/en/latest/quickstart.html#run-on-google-cola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Benjamin Wagner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 – Life Cycle Tools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23808FD-463E-4065-96C9-D4C58ADEEF92}"/>
              </a:ext>
            </a:extLst>
          </p:cNvPr>
          <p:cNvSpPr/>
          <p:nvPr/>
        </p:nvSpPr>
        <p:spPr>
          <a:xfrm>
            <a:off x="5918488" y="1883499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3FFBC3F-0780-4A8D-AADF-5398BFCD8DF2}"/>
              </a:ext>
            </a:extLst>
          </p:cNvPr>
          <p:cNvSpPr/>
          <p:nvPr/>
        </p:nvSpPr>
        <p:spPr>
          <a:xfrm>
            <a:off x="3976905" y="4111151"/>
            <a:ext cx="1070174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0F1D690D-7EC5-48B8-BE9B-C248F73794AE}"/>
              </a:ext>
            </a:extLst>
          </p:cNvPr>
          <p:cNvSpPr/>
          <p:nvPr/>
        </p:nvSpPr>
        <p:spPr>
          <a:xfrm>
            <a:off x="7227704" y="1883498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C74E792F-73A4-45F9-9CCD-18EF65C5E59D}"/>
              </a:ext>
            </a:extLst>
          </p:cNvPr>
          <p:cNvSpPr/>
          <p:nvPr/>
        </p:nvSpPr>
        <p:spPr>
          <a:xfrm>
            <a:off x="7252245" y="4111150"/>
            <a:ext cx="1070174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51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4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1A20CF-CCD7-4678-98C5-22702A2C9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Komponenten eines Vollständigen    </a:t>
            </a:r>
            <a:r>
              <a:rPr lang="de-DE" dirty="0" err="1"/>
              <a:t>MLOps</a:t>
            </a:r>
            <a:r>
              <a:rPr lang="de-DE" dirty="0"/>
              <a:t> System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26DE94-4CA4-4A1D-84BF-7F7D1A1197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616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8542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5381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6910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0592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61223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87723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886526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860638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176646" y="3108812"/>
            <a:ext cx="2322945" cy="905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468925" y="3142597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6" y="4387256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92586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Technologie-Stack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Single Solutions</a:t>
            </a:r>
          </a:p>
        </p:txBody>
      </p:sp>
    </p:spTree>
    <p:extLst>
      <p:ext uri="{BB962C8B-B14F-4D97-AF65-F5344CB8AC3E}">
        <p14:creationId xmlns:p14="http://schemas.microsoft.com/office/powerpoint/2010/main" val="337025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4DA3F61-C457-40D4-AA09-4640416EF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105337-C62A-4B3D-BD25-68D2B6A1F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MLOps</a:t>
            </a:r>
            <a:endParaRPr lang="de-DE" dirty="0"/>
          </a:p>
          <a:p>
            <a:r>
              <a:rPr lang="de-DE" dirty="0"/>
              <a:t>ML Prozessmodelle</a:t>
            </a:r>
          </a:p>
          <a:p>
            <a:pPr lvl="1"/>
            <a:r>
              <a:rPr lang="de-DE" sz="1900" dirty="0" err="1"/>
              <a:t>Crips</a:t>
            </a:r>
            <a:r>
              <a:rPr lang="de-DE" sz="1900" dirty="0"/>
              <a:t> DM</a:t>
            </a:r>
          </a:p>
          <a:p>
            <a:pPr lvl="1"/>
            <a:r>
              <a:rPr lang="de-DE" sz="1900" dirty="0"/>
              <a:t>Modell nach Google</a:t>
            </a:r>
          </a:p>
          <a:p>
            <a:r>
              <a:rPr lang="de-DE" dirty="0"/>
              <a:t>Komponenten eines vollständigen </a:t>
            </a:r>
            <a:r>
              <a:rPr lang="de-DE" dirty="0" err="1"/>
              <a:t>MLOps</a:t>
            </a:r>
            <a:r>
              <a:rPr lang="de-DE" dirty="0"/>
              <a:t> Systems</a:t>
            </a:r>
          </a:p>
          <a:p>
            <a:r>
              <a:rPr lang="de-DE" dirty="0"/>
              <a:t>Technologie-Stack</a:t>
            </a:r>
          </a:p>
          <a:p>
            <a:pPr lvl="1"/>
            <a:r>
              <a:rPr lang="de-DE" sz="1800" dirty="0"/>
              <a:t>Single Solutions</a:t>
            </a:r>
          </a:p>
          <a:p>
            <a:pPr lvl="1"/>
            <a:r>
              <a:rPr lang="de-DE" sz="1800" dirty="0"/>
              <a:t>Integrated Solutions</a:t>
            </a:r>
          </a:p>
          <a:p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246509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584045" y="1510920"/>
            <a:ext cx="2607174" cy="1222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Neptune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8" y="1539291"/>
            <a:ext cx="2538453" cy="905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Optuna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SigOPT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684571" y="4515199"/>
            <a:ext cx="2479388" cy="1119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Polyaxon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2957380"/>
            <a:ext cx="2347818" cy="1174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Pachyderm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Airflow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543057" y="4619815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BentoML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Cortex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660435" y="3078133"/>
            <a:ext cx="2622342" cy="933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Fiddler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Amazon Sage Maker</a:t>
            </a:r>
          </a:p>
        </p:txBody>
      </p:sp>
    </p:spTree>
    <p:extLst>
      <p:ext uri="{BB962C8B-B14F-4D97-AF65-F5344CB8AC3E}">
        <p14:creationId xmlns:p14="http://schemas.microsoft.com/office/powerpoint/2010/main" val="292096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Management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ML Flow</a:t>
            </a:r>
          </a:p>
        </p:txBody>
      </p:sp>
    </p:spTree>
    <p:extLst>
      <p:ext uri="{BB962C8B-B14F-4D97-AF65-F5344CB8AC3E}">
        <p14:creationId xmlns:p14="http://schemas.microsoft.com/office/powerpoint/2010/main" val="195929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Metadata Management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7663-E20C-4797-A309-6F265FA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49" y="229010"/>
            <a:ext cx="2605452" cy="145752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3E7CF9C-DE8A-4098-9A93-EFF96F83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2993"/>
            <a:ext cx="9144000" cy="36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Metadata Management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7663-E20C-4797-A309-6F265FA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49" y="229010"/>
            <a:ext cx="2605452" cy="14575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85D71CE-55D7-494E-A0FA-0CAAD3E4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13" y="2354467"/>
            <a:ext cx="7013632" cy="25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4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Metadata Management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Environment </a:t>
            </a:r>
            <a:r>
              <a:rPr lang="de-DE" dirty="0" err="1"/>
              <a:t>Dependencies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7663-E20C-4797-A309-6F265FA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49" y="229010"/>
            <a:ext cx="2605452" cy="14575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6C6BD2-CD9A-41BE-A304-04E56F5BD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74" t="12365" r="874" b="4183"/>
          <a:stretch/>
        </p:blipFill>
        <p:spPr>
          <a:xfrm>
            <a:off x="1015461" y="1901767"/>
            <a:ext cx="5979155" cy="33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Metadata Management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Model Summary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7663-E20C-4797-A309-6F265FA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49" y="229010"/>
            <a:ext cx="2605452" cy="145752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DDEFD7B-A7A8-4C1B-A5B9-36E1CEF7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79" y="1958648"/>
            <a:ext cx="6058092" cy="39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Metadata Management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Läuft mit Python und R</a:t>
            </a:r>
          </a:p>
          <a:p>
            <a:pPr>
              <a:buFontTx/>
              <a:buChar char="-"/>
            </a:pPr>
            <a:r>
              <a:rPr lang="de-DE" dirty="0"/>
              <a:t>Sehr einfach einzubinden in bestehende Projekte</a:t>
            </a:r>
          </a:p>
          <a:p>
            <a:pPr lvl="1">
              <a:buFontTx/>
              <a:buChar char="-"/>
            </a:pPr>
            <a:r>
              <a:rPr lang="de-DE" sz="2000" dirty="0" err="1"/>
              <a:t>Z.b</a:t>
            </a:r>
            <a:r>
              <a:rPr lang="de-DE" sz="2000" dirty="0"/>
              <a:t> via &gt;&gt; </a:t>
            </a:r>
            <a:r>
              <a:rPr lang="de-DE" sz="2000" dirty="0" err="1"/>
              <a:t>mlflow.tensorflow.autolog</a:t>
            </a:r>
            <a:r>
              <a:rPr lang="de-DE" sz="2000" dirty="0"/>
              <a:t>() </a:t>
            </a:r>
          </a:p>
          <a:p>
            <a:pPr>
              <a:buFontTx/>
              <a:buChar char="-"/>
            </a:pPr>
            <a:r>
              <a:rPr lang="de-DE" dirty="0"/>
              <a:t>Unterstützt diverse Bibliotheken</a:t>
            </a:r>
          </a:p>
          <a:p>
            <a:pPr lvl="1">
              <a:buFontTx/>
              <a:buChar char="-"/>
            </a:pPr>
            <a:r>
              <a:rPr lang="de-DE" sz="2000" dirty="0" err="1"/>
              <a:t>Tensorflow</a:t>
            </a:r>
            <a:r>
              <a:rPr lang="de-DE" sz="2000" dirty="0"/>
              <a:t>, </a:t>
            </a:r>
            <a:r>
              <a:rPr lang="de-DE" sz="2000" dirty="0" err="1"/>
              <a:t>Scikit</a:t>
            </a:r>
            <a:r>
              <a:rPr lang="de-DE" sz="2000" dirty="0"/>
              <a:t>, </a:t>
            </a:r>
            <a:r>
              <a:rPr lang="de-DE" sz="2000" dirty="0" err="1"/>
              <a:t>Pytorch</a:t>
            </a:r>
            <a:r>
              <a:rPr lang="de-DE" sz="2000" dirty="0"/>
              <a:t>, Keras, </a:t>
            </a:r>
            <a:r>
              <a:rPr lang="de-DE" sz="2000" dirty="0" err="1"/>
              <a:t>Fastai</a:t>
            </a:r>
            <a:r>
              <a:rPr lang="de-DE" sz="2000" dirty="0"/>
              <a:t> ...</a:t>
            </a:r>
          </a:p>
          <a:p>
            <a:pPr>
              <a:buFontTx/>
              <a:buChar char="-"/>
            </a:pPr>
            <a:r>
              <a:rPr lang="de-DE" dirty="0"/>
              <a:t>Übersichtliches UI</a:t>
            </a:r>
          </a:p>
          <a:p>
            <a:pPr lvl="1">
              <a:buFontTx/>
              <a:buChar char="-"/>
            </a:pPr>
            <a:r>
              <a:rPr lang="de-DE" sz="2000" dirty="0"/>
              <a:t>Starten &gt;&gt; </a:t>
            </a:r>
            <a:r>
              <a:rPr lang="de-DE" sz="2000" dirty="0" err="1"/>
              <a:t>mlflow</a:t>
            </a:r>
            <a:r>
              <a:rPr lang="de-DE" sz="2000" dirty="0"/>
              <a:t> ui</a:t>
            </a:r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7663-E20C-4797-A309-6F265FA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49" y="229010"/>
            <a:ext cx="2605452" cy="14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7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Hyperparameter Tuning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Optuna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84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88661-E492-466D-BAA0-8A98E1A32A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046" y="3849189"/>
            <a:ext cx="6216654" cy="215198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Aufstellen des Suchraumes</a:t>
            </a:r>
          </a:p>
          <a:p>
            <a:pPr marL="342900" indent="-342900">
              <a:buAutoNum type="arabicPeriod"/>
            </a:pPr>
            <a:r>
              <a:rPr lang="de-DE" dirty="0"/>
              <a:t>Abbrechen von wenig erfolgsversprechenden Strategien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EB4A3B-BF9F-4AF0-B01C-BC59A3F3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74" y="2122484"/>
            <a:ext cx="6374705" cy="13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43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CFADA4-8921-41C2-A161-6B52EC69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76" y="2253113"/>
            <a:ext cx="7362335" cy="3084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B1282A-6CE4-4695-B375-703CC013843B}"/>
              </a:ext>
            </a:extLst>
          </p:cNvPr>
          <p:cNvSpPr txBox="1"/>
          <p:nvPr/>
        </p:nvSpPr>
        <p:spPr>
          <a:xfrm>
            <a:off x="700413" y="1572945"/>
            <a:ext cx="196169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Swis721 Hv BT" panose="020B0804020202020204" pitchFamily="34" charset="0"/>
              </a:rPr>
              <a:t>Code Integration</a:t>
            </a:r>
            <a:endParaRPr lang="en-US" sz="2000" b="1" dirty="0">
              <a:latin typeface="Swis721 Hv BT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3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81ED8-6D8A-488E-A7B5-35F0C4B0B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0720" y="2044647"/>
            <a:ext cx="6196360" cy="601962"/>
          </a:xfrm>
        </p:spPr>
        <p:txBody>
          <a:bodyPr/>
          <a:lstStyle/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58C1E-F063-4EF3-9DCD-602B70193B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1155" y="2497232"/>
            <a:ext cx="7524206" cy="2957356"/>
          </a:xfrm>
        </p:spPr>
        <p:txBody>
          <a:bodyPr>
            <a:normAutofit lnSpcReduction="10000"/>
          </a:bodyPr>
          <a:lstStyle/>
          <a:p>
            <a:endParaRPr lang="en-US" sz="16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dirty="0" err="1"/>
              <a:t>Anwendung</a:t>
            </a:r>
            <a:r>
              <a:rPr lang="en-US" sz="1800" dirty="0"/>
              <a:t> der DevOps </a:t>
            </a:r>
            <a:r>
              <a:rPr lang="en-US" sz="1800" dirty="0" err="1"/>
              <a:t>Prinzipien</a:t>
            </a:r>
            <a:r>
              <a:rPr lang="en-US" sz="1800" dirty="0"/>
              <a:t> auf Machine Learning </a:t>
            </a:r>
            <a:r>
              <a:rPr lang="en-US" sz="1800" dirty="0" err="1"/>
              <a:t>Systeme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>
              <a:buFontTx/>
              <a:buChar char="-"/>
            </a:pPr>
            <a:r>
              <a:rPr lang="en-US" sz="1800" dirty="0" err="1"/>
              <a:t>Reproduzierbarkeit</a:t>
            </a:r>
            <a:endParaRPr lang="en-US" sz="1800" dirty="0"/>
          </a:p>
          <a:p>
            <a:pPr lvl="1">
              <a:buFontTx/>
              <a:buChar char="-"/>
            </a:pPr>
            <a:r>
              <a:rPr lang="en-US" sz="1800" dirty="0" err="1"/>
              <a:t>Skalierbarkeit</a:t>
            </a:r>
            <a:endParaRPr lang="en-US" sz="1800" dirty="0"/>
          </a:p>
          <a:p>
            <a:pPr lvl="1">
              <a:buFontTx/>
              <a:buChar char="-"/>
            </a:pPr>
            <a:r>
              <a:rPr lang="en-US" sz="1800" dirty="0"/>
              <a:t>Automation</a:t>
            </a:r>
          </a:p>
          <a:p>
            <a:pPr lvl="1">
              <a:buFontTx/>
              <a:buChar char="-"/>
            </a:pPr>
            <a:r>
              <a:rPr lang="en-US" sz="1800" dirty="0"/>
              <a:t>Deployment</a:t>
            </a:r>
          </a:p>
          <a:p>
            <a:pPr lvl="1">
              <a:buFontTx/>
              <a:buChar char="-"/>
            </a:pPr>
            <a:r>
              <a:rPr lang="en-US" sz="1800" dirty="0"/>
              <a:t>Monitoring und Management</a:t>
            </a:r>
          </a:p>
          <a:p>
            <a:pPr lvl="1">
              <a:buFontTx/>
              <a:buChar char="-"/>
            </a:pPr>
            <a:r>
              <a:rPr lang="en-US" sz="1800" dirty="0"/>
              <a:t>…</a:t>
            </a:r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788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B1282A-6CE4-4695-B375-703CC013843B}"/>
              </a:ext>
            </a:extLst>
          </p:cNvPr>
          <p:cNvSpPr txBox="1"/>
          <p:nvPr/>
        </p:nvSpPr>
        <p:spPr>
          <a:xfrm>
            <a:off x="700413" y="1572945"/>
            <a:ext cx="196169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Swis721 Hv BT" panose="020B0804020202020204" pitchFamily="34" charset="0"/>
              </a:rPr>
              <a:t>Code Integration</a:t>
            </a:r>
            <a:endParaRPr lang="en-US" sz="2000" b="1" dirty="0">
              <a:latin typeface="Swis721 Hv BT" panose="020B08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F9F6B1-C53C-4189-BA36-93DBE1E1D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866"/>
            <a:ext cx="9144000" cy="7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1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D3BEB5C-6AFB-4A62-AE6A-819F62E8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46" y="1943766"/>
            <a:ext cx="7772400" cy="390210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0D969A5-8A56-4D90-B6E8-CCB0C0E663DB}"/>
              </a:ext>
            </a:extLst>
          </p:cNvPr>
          <p:cNvSpPr txBox="1"/>
          <p:nvPr/>
        </p:nvSpPr>
        <p:spPr>
          <a:xfrm>
            <a:off x="700413" y="1437474"/>
            <a:ext cx="2166747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Swis721 Hv BT" panose="020B0804020202020204" pitchFamily="34" charset="0"/>
              </a:rPr>
              <a:t>Parameter Einfluss</a:t>
            </a:r>
            <a:endParaRPr lang="en-US" sz="2000" b="1" dirty="0">
              <a:latin typeface="Swis721 Hv BT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9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B0ACC7-ED2E-4117-A6DA-2C08541C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53" y="2122484"/>
            <a:ext cx="7686493" cy="433231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EDC3293-EBEA-455B-A42B-61CDB8FC2A92}"/>
              </a:ext>
            </a:extLst>
          </p:cNvPr>
          <p:cNvSpPr txBox="1"/>
          <p:nvPr/>
        </p:nvSpPr>
        <p:spPr>
          <a:xfrm>
            <a:off x="700413" y="1472318"/>
            <a:ext cx="219861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Swis721 Hv BT" panose="020B0804020202020204" pitchFamily="34" charset="0"/>
              </a:rPr>
              <a:t>Parallel Computing</a:t>
            </a:r>
            <a:endParaRPr lang="en-US" sz="2000" b="1" dirty="0">
              <a:latin typeface="Swis721 Hv BT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26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Optuna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Hyperparameter Tuning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699701" y="1753906"/>
            <a:ext cx="6922050" cy="3220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- Integrierte Bibliotheken</a:t>
            </a:r>
          </a:p>
          <a:p>
            <a:pPr lvl="1">
              <a:buFontTx/>
              <a:buChar char="-"/>
            </a:pPr>
            <a:r>
              <a:rPr lang="de-DE" sz="2000" dirty="0" err="1"/>
              <a:t>Pytorch</a:t>
            </a:r>
            <a:r>
              <a:rPr lang="de-DE" sz="2000" dirty="0"/>
              <a:t> </a:t>
            </a:r>
            <a:r>
              <a:rPr lang="de-DE" sz="2000" dirty="0" err="1"/>
              <a:t>lightning</a:t>
            </a:r>
            <a:endParaRPr lang="de-DE" sz="2000" dirty="0"/>
          </a:p>
          <a:p>
            <a:pPr lvl="1">
              <a:buFontTx/>
              <a:buChar char="-"/>
            </a:pPr>
            <a:r>
              <a:rPr lang="de-DE" sz="2000" dirty="0" err="1"/>
              <a:t>Pytorch</a:t>
            </a:r>
            <a:r>
              <a:rPr lang="de-DE" sz="2000" dirty="0"/>
              <a:t> </a:t>
            </a:r>
            <a:r>
              <a:rPr lang="de-DE" sz="2000" dirty="0" err="1"/>
              <a:t>ignite</a:t>
            </a:r>
            <a:endParaRPr lang="de-DE" sz="2000" dirty="0"/>
          </a:p>
          <a:p>
            <a:pPr lvl="1">
              <a:buFontTx/>
              <a:buChar char="-"/>
            </a:pPr>
            <a:r>
              <a:rPr lang="de-DE" sz="2000" dirty="0" err="1"/>
              <a:t>FastAi</a:t>
            </a:r>
            <a:endParaRPr lang="de-DE" sz="2000" dirty="0"/>
          </a:p>
          <a:p>
            <a:pPr marL="0" indent="0">
              <a:buNone/>
            </a:pPr>
            <a:r>
              <a:rPr lang="de-DE" dirty="0"/>
              <a:t>-   Parallel Computing</a:t>
            </a:r>
          </a:p>
          <a:p>
            <a:pPr>
              <a:buFontTx/>
              <a:buChar char="-"/>
            </a:pPr>
            <a:r>
              <a:rPr lang="de-DE" dirty="0"/>
              <a:t>Visualisierung des Suchraumes</a:t>
            </a:r>
          </a:p>
          <a:p>
            <a:pPr>
              <a:buFontTx/>
              <a:buChar char="-"/>
            </a:pPr>
            <a:r>
              <a:rPr lang="de-DE" dirty="0"/>
              <a:t>Gewichtung des Parametereinflusses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63F85-941A-4BE6-BA00-7DB09C6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224930"/>
            <a:ext cx="2560320" cy="14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0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Versioning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DVC/</a:t>
            </a:r>
            <a:r>
              <a:rPr lang="de-DE" dirty="0" err="1"/>
              <a:t>MLFlow</a:t>
            </a:r>
            <a:r>
              <a:rPr lang="de-DE" dirty="0"/>
              <a:t>/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9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Data Version Control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Versioning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2068343"/>
            <a:ext cx="6922050" cy="3870844"/>
          </a:xfrm>
        </p:spPr>
        <p:txBody>
          <a:bodyPr/>
          <a:lstStyle/>
          <a:p>
            <a:r>
              <a:rPr lang="de-DE" dirty="0"/>
              <a:t>Versionierung von Datensätzen</a:t>
            </a:r>
          </a:p>
          <a:p>
            <a:r>
              <a:rPr lang="de-DE" dirty="0"/>
              <a:t>Prinzip: Versionierung des Codes über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Datensätze zu groß für GitHub Repos</a:t>
            </a:r>
          </a:p>
          <a:p>
            <a:r>
              <a:rPr lang="de-DE" dirty="0"/>
              <a:t>Trainingsdaten werden über DVC auf einen Storage geladen (</a:t>
            </a:r>
            <a:r>
              <a:rPr lang="de-DE" dirty="0" err="1"/>
              <a:t>z.b.</a:t>
            </a:r>
            <a:r>
              <a:rPr lang="de-DE" dirty="0"/>
              <a:t> direkt auf </a:t>
            </a:r>
            <a:r>
              <a:rPr lang="de-DE" dirty="0" err="1"/>
              <a:t>gdrive</a:t>
            </a:r>
            <a:r>
              <a:rPr lang="de-DE" dirty="0"/>
              <a:t>)</a:t>
            </a:r>
          </a:p>
          <a:p>
            <a:r>
              <a:rPr lang="de-DE" dirty="0"/>
              <a:t>Im </a:t>
            </a:r>
            <a:r>
              <a:rPr lang="de-DE" dirty="0" err="1"/>
              <a:t>Git</a:t>
            </a:r>
            <a:r>
              <a:rPr lang="de-DE" dirty="0"/>
              <a:t> Repository wird eine </a:t>
            </a:r>
            <a:r>
              <a:rPr lang="de-DE" dirty="0" err="1"/>
              <a:t>dvc</a:t>
            </a:r>
            <a:r>
              <a:rPr lang="de-DE" dirty="0"/>
              <a:t>/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abgelegt welche das </a:t>
            </a:r>
            <a:r>
              <a:rPr lang="de-DE" dirty="0" err="1"/>
              <a:t>Git</a:t>
            </a:r>
            <a:r>
              <a:rPr lang="de-DE" dirty="0"/>
              <a:t>-Repo mit dem DVC-Repo verknüpft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BC773A-E3C1-4A01-8D00-FD06EF4D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58" y="152557"/>
            <a:ext cx="2625634" cy="15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5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ML Flow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Versioning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Versionierung von Modellen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BC773A-E3C1-4A01-8D00-FD06EF4D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58" y="152557"/>
            <a:ext cx="2625634" cy="150903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C05504A-4128-4BBB-AE2D-30CFE920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9924"/>
            <a:ext cx="9144000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08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GIT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Versioning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Versionierung von Code und Pipelines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BC773A-E3C1-4A01-8D00-FD06EF4D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58" y="152557"/>
            <a:ext cx="2625634" cy="15090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EC5169-9740-46EF-8293-A3BE9A1C3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" y="2046630"/>
            <a:ext cx="8723319" cy="39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Workflow Pipelines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Kedro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84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/>
              <a:t>Python </a:t>
            </a:r>
            <a:r>
              <a:rPr lang="de-DE" dirty="0" err="1"/>
              <a:t>library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Erstellen von </a:t>
            </a:r>
            <a:r>
              <a:rPr lang="de-DE" dirty="0" err="1"/>
              <a:t>Noden</a:t>
            </a:r>
            <a:endParaRPr lang="de-DE" dirty="0"/>
          </a:p>
          <a:p>
            <a:pPr lvl="1">
              <a:buFontTx/>
              <a:buChar char="-"/>
            </a:pPr>
            <a:r>
              <a:rPr lang="de-DE" sz="1600" dirty="0"/>
              <a:t>Funktion</a:t>
            </a:r>
          </a:p>
          <a:p>
            <a:pPr lvl="1">
              <a:buFontTx/>
              <a:buChar char="-"/>
            </a:pPr>
            <a:r>
              <a:rPr lang="de-DE" sz="1600" dirty="0"/>
              <a:t>Inputs</a:t>
            </a:r>
          </a:p>
          <a:p>
            <a:pPr lvl="1">
              <a:buFontTx/>
              <a:buChar char="-"/>
            </a:pPr>
            <a:r>
              <a:rPr lang="de-DE" sz="1600" dirty="0"/>
              <a:t>Outputs</a:t>
            </a:r>
          </a:p>
          <a:p>
            <a:pPr lvl="1">
              <a:buFontTx/>
              <a:buChar char="-"/>
            </a:pPr>
            <a:r>
              <a:rPr lang="de-DE" sz="1600" dirty="0"/>
              <a:t>Name</a:t>
            </a:r>
          </a:p>
          <a:p>
            <a:pPr>
              <a:buFontTx/>
              <a:buChar char="-"/>
            </a:pPr>
            <a:r>
              <a:rPr lang="de-DE" dirty="0"/>
              <a:t>Verbinden von Nodes zu einer Pipeline</a:t>
            </a:r>
          </a:p>
          <a:p>
            <a:pPr>
              <a:buFontTx/>
              <a:buChar char="-"/>
            </a:pPr>
            <a:r>
              <a:rPr lang="de-DE" dirty="0"/>
              <a:t>Verbinden von mehreren Pipelines</a:t>
            </a:r>
          </a:p>
          <a:p>
            <a:pPr>
              <a:buFontTx/>
              <a:buChar char="-"/>
            </a:pPr>
            <a:endParaRPr lang="de-DE" sz="100" dirty="0"/>
          </a:p>
          <a:p>
            <a:pPr>
              <a:buFontTx/>
              <a:buChar char="-"/>
            </a:pPr>
            <a:r>
              <a:rPr lang="de-DE" dirty="0"/>
              <a:t>Speichern/Teilen von Pipelines</a:t>
            </a:r>
          </a:p>
          <a:p>
            <a:pPr>
              <a:buFontTx/>
              <a:buChar char="-"/>
            </a:pPr>
            <a:r>
              <a:rPr lang="de-DE" dirty="0"/>
              <a:t>Visualisieren von Pipelines</a:t>
            </a:r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91112E-E523-4BE5-A6C2-C334DFD2C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ML Prozessmodelle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0265A4-0DAA-47F1-B6E8-8775253BF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48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831753" y="2036334"/>
            <a:ext cx="6922050" cy="3870844"/>
          </a:xfrm>
        </p:spPr>
        <p:txBody>
          <a:bodyPr/>
          <a:lstStyle/>
          <a:p>
            <a:pPr>
              <a:buFontTx/>
              <a:buChar char="-"/>
            </a:pPr>
            <a:r>
              <a:rPr lang="de-DE" sz="2000" dirty="0"/>
              <a:t>Neues Projekt: &gt;&gt; </a:t>
            </a:r>
            <a:r>
              <a:rPr lang="de-DE" sz="2000" dirty="0" err="1"/>
              <a:t>kedro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/>
              <a:t>Datensets importieren</a:t>
            </a:r>
          </a:p>
          <a:p>
            <a:pPr>
              <a:buFontTx/>
              <a:buChar char="-"/>
            </a:pPr>
            <a:r>
              <a:rPr lang="de-DE" sz="2000" dirty="0"/>
              <a:t>Catalog definieren</a:t>
            </a:r>
          </a:p>
          <a:p>
            <a:pPr>
              <a:buFontTx/>
              <a:buChar char="-"/>
            </a:pPr>
            <a:r>
              <a:rPr lang="de-DE" sz="2000" dirty="0"/>
              <a:t>Funktionen/Nodes definieren</a:t>
            </a:r>
          </a:p>
          <a:p>
            <a:pPr>
              <a:buFontTx/>
              <a:buChar char="-"/>
            </a:pPr>
            <a:r>
              <a:rPr lang="de-DE" sz="2000" dirty="0"/>
              <a:t>Pipelines registrieren</a:t>
            </a:r>
          </a:p>
          <a:p>
            <a:pPr>
              <a:buFontTx/>
              <a:buChar char="-"/>
            </a:pPr>
            <a:r>
              <a:rPr lang="de-DE" sz="2000" dirty="0"/>
              <a:t>Sequentiell/Parallel laufen lassen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Datensets/Artefakte definieren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DCBD25-6969-442D-89F2-AA8251C7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905" y="1907376"/>
            <a:ext cx="5541791" cy="38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3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Node</a:t>
            </a:r>
            <a:r>
              <a:rPr lang="de-DE" dirty="0"/>
              <a:t>)-Funktion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877CB5-7CE5-4403-90D5-EAF180838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5" y="1984682"/>
            <a:ext cx="8654290" cy="32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2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Pipeline Definition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B9560D-60A9-4E7F-9378-2B8289BB7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39"/>
          <a:stretch/>
        </p:blipFill>
        <p:spPr>
          <a:xfrm>
            <a:off x="1098768" y="1865858"/>
            <a:ext cx="6987137" cy="44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5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61569"/>
            <a:ext cx="6922050" cy="60196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Pipelines verbinden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36F0AA-AE37-4384-8738-AFD251088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13" y="1907376"/>
            <a:ext cx="7513991" cy="38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7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Kedro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Workflow Pipelines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0413" y="1598081"/>
            <a:ext cx="6922050" cy="3870844"/>
          </a:xfrm>
        </p:spPr>
        <p:txBody>
          <a:bodyPr vert="vert270">
            <a:normAutofit/>
          </a:bodyPr>
          <a:lstStyle/>
          <a:p>
            <a:pPr marL="0" indent="0">
              <a:buNone/>
            </a:pPr>
            <a:r>
              <a:rPr lang="de-DE" sz="2400" dirty="0"/>
              <a:t>Visualisierung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C3F0D9-8C81-4953-9A43-4E75949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4" y="210986"/>
            <a:ext cx="2597321" cy="14935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2C6B561-47BC-496D-91D6-9899D2E6F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693" y="0"/>
            <a:ext cx="6308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6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Bento</a:t>
            </a:r>
          </a:p>
        </p:txBody>
      </p:sp>
    </p:spTree>
    <p:extLst>
      <p:ext uri="{BB962C8B-B14F-4D97-AF65-F5344CB8AC3E}">
        <p14:creationId xmlns:p14="http://schemas.microsoft.com/office/powerpoint/2010/main" val="311311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1. Model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A00F46E-ED72-43E8-8702-A74451AE3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00" y="2150372"/>
            <a:ext cx="5292610" cy="2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2. Create API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618226-72C3-4C2F-BD83-325515ED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5" y="1939386"/>
            <a:ext cx="7483586" cy="39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1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3. Pack Model and API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85F556-D774-4027-9096-1A2515A5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82" y="2150372"/>
            <a:ext cx="7079035" cy="33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3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11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4. </a:t>
            </a:r>
            <a:r>
              <a:rPr lang="de-DE" dirty="0" err="1"/>
              <a:t>Serve</a:t>
            </a:r>
            <a:r>
              <a:rPr lang="de-DE" dirty="0"/>
              <a:t> API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1479C0B-25AE-44D7-A06E-681168A7F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09" y="2764896"/>
            <a:ext cx="6126366" cy="66410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7BA27C-B173-4105-8194-EBAB720A4F03}"/>
              </a:ext>
            </a:extLst>
          </p:cNvPr>
          <p:cNvSpPr txBox="1"/>
          <p:nvPr/>
        </p:nvSpPr>
        <p:spPr>
          <a:xfrm>
            <a:off x="1666559" y="3699404"/>
            <a:ext cx="499046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latin typeface="Swis721 Hv BT" panose="020B0804020202020204" pitchFamily="34" charset="0"/>
              </a:rPr>
              <a:t>Model API wird auf localhost:5000 bereitgestellt</a:t>
            </a:r>
            <a:endParaRPr lang="en-US" dirty="0">
              <a:latin typeface="Swis721 Hv BT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459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Running API Services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5CF356-724F-47CC-9682-77AC9D05F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6" r="48854" b="4196"/>
          <a:stretch/>
        </p:blipFill>
        <p:spPr>
          <a:xfrm>
            <a:off x="1285862" y="2220686"/>
            <a:ext cx="4082972" cy="274319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2A2B1CF-612C-4CC9-9BF8-524DD74F77F1}"/>
              </a:ext>
            </a:extLst>
          </p:cNvPr>
          <p:cNvSpPr/>
          <p:nvPr/>
        </p:nvSpPr>
        <p:spPr>
          <a:xfrm>
            <a:off x="1285863" y="2220686"/>
            <a:ext cx="4278914" cy="1854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4F59DAF-288D-4107-8A4D-C56D6D770F13}"/>
              </a:ext>
            </a:extLst>
          </p:cNvPr>
          <p:cNvSpPr txBox="1"/>
          <p:nvPr/>
        </p:nvSpPr>
        <p:spPr>
          <a:xfrm>
            <a:off x="5695465" y="2915712"/>
            <a:ext cx="160107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Swis721 Hv BT" panose="020B0804020202020204" pitchFamily="34" charset="0"/>
              </a:rPr>
              <a:t>API Monitoring</a:t>
            </a:r>
            <a:endParaRPr lang="en-US" dirty="0">
              <a:latin typeface="Swis721 Hv BT" panose="020B0804020202020204" pitchFamily="34" charset="0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DC0D536-F8CD-41F4-9620-6AEEF7EDAE36}"/>
              </a:ext>
            </a:extLst>
          </p:cNvPr>
          <p:cNvSpPr/>
          <p:nvPr/>
        </p:nvSpPr>
        <p:spPr>
          <a:xfrm>
            <a:off x="1285863" y="4166967"/>
            <a:ext cx="4278914" cy="888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2A0D13-417E-4821-B410-59416DCC3611}"/>
              </a:ext>
            </a:extLst>
          </p:cNvPr>
          <p:cNvSpPr txBox="1"/>
          <p:nvPr/>
        </p:nvSpPr>
        <p:spPr>
          <a:xfrm>
            <a:off x="5695465" y="4378667"/>
            <a:ext cx="189366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Swis721 Hv BT" panose="020B0804020202020204" pitchFamily="34" charset="0"/>
              </a:rPr>
              <a:t>Model </a:t>
            </a:r>
            <a:r>
              <a:rPr lang="de-DE" dirty="0" err="1">
                <a:latin typeface="Swis721 Hv BT" panose="020B0804020202020204" pitchFamily="34" charset="0"/>
              </a:rPr>
              <a:t>Predictions</a:t>
            </a:r>
            <a:endParaRPr lang="en-US" dirty="0">
              <a:latin typeface="Swis721 Hv BT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0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Request Body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61DF5B-A18F-432C-8127-58FA45D07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8"/>
          <a:stretch/>
        </p:blipFill>
        <p:spPr>
          <a:xfrm>
            <a:off x="1056537" y="1847946"/>
            <a:ext cx="7457699" cy="4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08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/>
              <a:t>Bento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Deployment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Response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99BCAF-1390-49D5-A8F9-BB138497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92" y="210986"/>
            <a:ext cx="2635166" cy="14935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39A16FA-C6C2-4B65-A788-5F40CBE54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700413" y="1939386"/>
            <a:ext cx="7934575" cy="36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4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A0252-6800-48F0-91E9-16AC70F6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Monitoring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A5BC1-2A75-40CA-B332-20651F0D5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Fiddler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914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Model Details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203889-8834-48D2-A8C3-E047A240D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20" r="18095" b="520"/>
          <a:stretch/>
        </p:blipFill>
        <p:spPr>
          <a:xfrm>
            <a:off x="361057" y="1921703"/>
            <a:ext cx="8681784" cy="38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Model </a:t>
            </a:r>
            <a:r>
              <a:rPr lang="de-DE" dirty="0" err="1"/>
              <a:t>Decisions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1CFDA86-F32B-4FD1-8487-CC30A364903A}"/>
              </a:ext>
            </a:extLst>
          </p:cNvPr>
          <p:cNvGrpSpPr/>
          <p:nvPr/>
        </p:nvGrpSpPr>
        <p:grpSpPr>
          <a:xfrm>
            <a:off x="548621" y="2115006"/>
            <a:ext cx="7894254" cy="3442063"/>
            <a:chOff x="548621" y="2115006"/>
            <a:chExt cx="7894254" cy="344206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764D2E9-8BEB-40C4-A40B-FBEF206BB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05"/>
            <a:stretch/>
          </p:blipFill>
          <p:spPr>
            <a:xfrm>
              <a:off x="548621" y="2115006"/>
              <a:ext cx="7894254" cy="3442063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ED13BCF-B065-48FF-9D22-6BE49B6B0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683" b="14758"/>
            <a:stretch/>
          </p:blipFill>
          <p:spPr>
            <a:xfrm>
              <a:off x="4854461" y="2115006"/>
              <a:ext cx="3588414" cy="980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298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Model </a:t>
            </a:r>
            <a:r>
              <a:rPr lang="de-DE" dirty="0" err="1"/>
              <a:t>Accuracy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64D2E9-8BEB-40C4-A40B-FBEF206BB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09" b="-2804"/>
          <a:stretch/>
        </p:blipFill>
        <p:spPr>
          <a:xfrm>
            <a:off x="624873" y="2115006"/>
            <a:ext cx="7894254" cy="34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34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Model Drift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664EC08-A0FF-4B95-AA3D-7BE41B678CDF}"/>
              </a:ext>
            </a:extLst>
          </p:cNvPr>
          <p:cNvGrpSpPr/>
          <p:nvPr/>
        </p:nvGrpSpPr>
        <p:grpSpPr>
          <a:xfrm>
            <a:off x="1520825" y="1897390"/>
            <a:ext cx="6086820" cy="4178929"/>
            <a:chOff x="700413" y="1921703"/>
            <a:chExt cx="6086820" cy="417892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38D1EE7-F004-4115-9AB0-33F17A13D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28"/>
            <a:stretch/>
          </p:blipFill>
          <p:spPr>
            <a:xfrm>
              <a:off x="700413" y="1921703"/>
              <a:ext cx="6086820" cy="417892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20C012F-00C8-4D0E-98A2-1CFF5CF21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1" r="1701" b="75053"/>
            <a:stretch/>
          </p:blipFill>
          <p:spPr>
            <a:xfrm>
              <a:off x="3454456" y="1921703"/>
              <a:ext cx="3246790" cy="103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407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Feature Drift 1. April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pic>
        <p:nvPicPr>
          <p:cNvPr id="5" name="Grafik 4" descr="Ein Bild, das Text, Himmel, Screenshot, Tag enthält.&#10;&#10;Automatisch generierte Beschreibung">
            <a:extLst>
              <a:ext uri="{FF2B5EF4-FFF2-40B4-BE49-F238E27FC236}">
                <a16:creationId xmlns:a16="http://schemas.microsoft.com/office/drawing/2014/main" id="{AF94265D-C62F-46CE-B8DB-1826F8DFA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"/>
          <a:stretch/>
        </p:blipFill>
        <p:spPr>
          <a:xfrm>
            <a:off x="0" y="2357329"/>
            <a:ext cx="9144000" cy="25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DB9EC8-D277-4985-BF25-FD9C1A290009}"/>
              </a:ext>
            </a:extLst>
          </p:cNvPr>
          <p:cNvSpPr/>
          <p:nvPr/>
        </p:nvSpPr>
        <p:spPr>
          <a:xfrm>
            <a:off x="430681" y="1887200"/>
            <a:ext cx="2879139" cy="8312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72B7EA6-EB05-42A5-90D9-5DDB29F7BEC8}"/>
              </a:ext>
            </a:extLst>
          </p:cNvPr>
          <p:cNvSpPr/>
          <p:nvPr/>
        </p:nvSpPr>
        <p:spPr>
          <a:xfrm>
            <a:off x="622597" y="4125604"/>
            <a:ext cx="1256537" cy="605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2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Feature Drift 12. April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BD7254B-3785-4249-83F4-FA02E3FBD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7855"/>
            <a:ext cx="9144000" cy="271092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0FA710-204E-4439-855B-9EEEC6890D72}"/>
              </a:ext>
            </a:extLst>
          </p:cNvPr>
          <p:cNvSpPr/>
          <p:nvPr/>
        </p:nvSpPr>
        <p:spPr>
          <a:xfrm>
            <a:off x="0" y="3148149"/>
            <a:ext cx="692205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96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sz="3400" dirty="0" err="1"/>
              <a:t>Fiddler</a:t>
            </a:r>
            <a:endParaRPr lang="de-DE" sz="3400" dirty="0"/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Monitoring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701125" y="1493578"/>
            <a:ext cx="6922050" cy="387084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Feature Distribution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7AD823-7A88-41B6-9199-BB5D4D7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6" y="228669"/>
            <a:ext cx="2547257" cy="1458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C066E5-A519-4DCD-9D1E-F7093DD2A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65516" y="2115006"/>
            <a:ext cx="7253402" cy="34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0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7FC0B-4613-4EBE-9819-C7FEC53EC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Technologie</a:t>
            </a:r>
            <a:r>
              <a:rPr lang="en-US" dirty="0"/>
              <a:t>-Stack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835B51-3955-4FE4-ABA0-7290DD3E4F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Integrated Solutions</a:t>
            </a:r>
          </a:p>
        </p:txBody>
      </p:sp>
    </p:spTree>
    <p:extLst>
      <p:ext uri="{BB962C8B-B14F-4D97-AF65-F5344CB8AC3E}">
        <p14:creationId xmlns:p14="http://schemas.microsoft.com/office/powerpoint/2010/main" val="4008334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776550" y="1884212"/>
            <a:ext cx="2432922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SDK für Azure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Learning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624378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hyperdrive Paket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4934530" y="4430701"/>
            <a:ext cx="2681352" cy="140668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Learning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Factory-Pipelines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Pipelines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3116693"/>
            <a:ext cx="2322945" cy="8713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Datesets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7" y="4575009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Azure Pipelines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872846" y="3146613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6BDBC-45C8-4C3E-AE30-3A59034BC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7086" y="1020618"/>
            <a:ext cx="4269828" cy="601962"/>
          </a:xfrm>
        </p:spPr>
        <p:txBody>
          <a:bodyPr>
            <a:normAutofit/>
          </a:bodyPr>
          <a:lstStyle/>
          <a:p>
            <a:r>
              <a:rPr lang="en-US" sz="2400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6638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776550" y="1884212"/>
            <a:ext cx="2432922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SDK für Azure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Learning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624378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hyperdrive Paket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880921" y="2978852"/>
            <a:ext cx="2322945" cy="1406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Learning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Factory-Pipelines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Pipelines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3116693"/>
            <a:ext cx="2322945" cy="871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Datesets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7" y="4575009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Pipelines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4860638" y="4521149"/>
            <a:ext cx="2322945" cy="90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Monitor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43052F-AE28-478B-98C7-BC54DF6A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827"/>
            <a:ext cx="9144000" cy="47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8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776550" y="1884212"/>
            <a:ext cx="2432922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Management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SageMaker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624378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Auto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5011355" y="4532439"/>
            <a:ext cx="2322945" cy="95653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SM Pipelines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3116693"/>
            <a:ext cx="2322945" cy="8713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SM Experiments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Model Versions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776551" y="4575009"/>
            <a:ext cx="2432922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One-click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980836" y="3170380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SM Model Monitor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Edge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6BDBC-45C8-4C3E-AE30-3A59034BC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2309" y="1020618"/>
            <a:ext cx="5041275" cy="60196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Amazon </a:t>
            </a:r>
            <a:r>
              <a:rPr lang="en-US" sz="2400" dirty="0" err="1"/>
              <a:t>SageMaker</a:t>
            </a:r>
            <a:r>
              <a:rPr lang="en-US" sz="2400" dirty="0"/>
              <a:t> – IDE for ML</a:t>
            </a:r>
          </a:p>
        </p:txBody>
      </p:sp>
    </p:spTree>
    <p:extLst>
      <p:ext uri="{BB962C8B-B14F-4D97-AF65-F5344CB8AC3E}">
        <p14:creationId xmlns:p14="http://schemas.microsoft.com/office/powerpoint/2010/main" val="1800437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CCCF600-F371-46D5-9335-865791E4B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0" y="1560017"/>
            <a:ext cx="7304859" cy="4633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0AFE-C2CD-4D97-9A94-2A94A00F8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0023" y="958055"/>
            <a:ext cx="3114628" cy="601962"/>
          </a:xfrm>
        </p:spPr>
        <p:txBody>
          <a:bodyPr>
            <a:normAutofit/>
          </a:bodyPr>
          <a:lstStyle/>
          <a:p>
            <a:r>
              <a:rPr lang="en-US" sz="2400" dirty="0"/>
              <a:t>Google Cloud AI</a:t>
            </a:r>
          </a:p>
        </p:txBody>
      </p:sp>
    </p:spTree>
    <p:extLst>
      <p:ext uri="{BB962C8B-B14F-4D97-AF65-F5344CB8AC3E}">
        <p14:creationId xmlns:p14="http://schemas.microsoft.com/office/powerpoint/2010/main" val="2699525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776550" y="1884212"/>
            <a:ext cx="2432922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Vertex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624378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Vertex AI Vizier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5011355" y="4578866"/>
            <a:ext cx="2322945" cy="95653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Vertex AI Pipelines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3116693"/>
            <a:ext cx="2322945" cy="8713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7" y="4575009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AI Platform Prediction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880921" y="3096771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Vertex AI Model Monitoring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6BDBC-45C8-4C3E-AE30-3A59034BC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6802" y="1004146"/>
            <a:ext cx="3686560" cy="60196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Google Cloud AI - Vertex</a:t>
            </a:r>
          </a:p>
        </p:txBody>
      </p:sp>
    </p:spTree>
    <p:extLst>
      <p:ext uri="{BB962C8B-B14F-4D97-AF65-F5344CB8AC3E}">
        <p14:creationId xmlns:p14="http://schemas.microsoft.com/office/powerpoint/2010/main" val="1981318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7362D28-1E0A-4213-B1D8-E7A3597F6FA7}"/>
              </a:ext>
            </a:extLst>
          </p:cNvPr>
          <p:cNvSpPr/>
          <p:nvPr/>
        </p:nvSpPr>
        <p:spPr>
          <a:xfrm>
            <a:off x="16165" y="1408543"/>
            <a:ext cx="9127835" cy="4428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77D0C4-B734-4A8B-B337-026E0EBB0CA3}"/>
              </a:ext>
            </a:extLst>
          </p:cNvPr>
          <p:cNvSpPr/>
          <p:nvPr/>
        </p:nvSpPr>
        <p:spPr>
          <a:xfrm>
            <a:off x="4068622" y="3147572"/>
            <a:ext cx="831272" cy="803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39622D-34B5-4099-BAD7-120C0DE75FEC}"/>
              </a:ext>
            </a:extLst>
          </p:cNvPr>
          <p:cNvSpPr/>
          <p:nvPr/>
        </p:nvSpPr>
        <p:spPr>
          <a:xfrm>
            <a:off x="1776550" y="1884212"/>
            <a:ext cx="2432922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Management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0D52C8-1276-44ED-8129-C9D4D50D2C40}"/>
              </a:ext>
            </a:extLst>
          </p:cNvPr>
          <p:cNvSpPr/>
          <p:nvPr/>
        </p:nvSpPr>
        <p:spPr>
          <a:xfrm>
            <a:off x="4860639" y="1884212"/>
            <a:ext cx="2624378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9B018A-ADB8-4C8A-B770-E9A7C0C2B58F}"/>
              </a:ext>
            </a:extLst>
          </p:cNvPr>
          <p:cNvSpPr/>
          <p:nvPr/>
        </p:nvSpPr>
        <p:spPr>
          <a:xfrm>
            <a:off x="5011355" y="4497526"/>
            <a:ext cx="2322945" cy="95653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Pipelines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172A08-6138-4E36-B704-CE27B677CFFF}"/>
              </a:ext>
            </a:extLst>
          </p:cNvPr>
          <p:cNvSpPr/>
          <p:nvPr/>
        </p:nvSpPr>
        <p:spPr>
          <a:xfrm>
            <a:off x="5772725" y="3116693"/>
            <a:ext cx="2322945" cy="8713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9CF6AB-1110-4B0E-93D1-D0E89CB70894}"/>
              </a:ext>
            </a:extLst>
          </p:cNvPr>
          <p:cNvSpPr/>
          <p:nvPr/>
        </p:nvSpPr>
        <p:spPr>
          <a:xfrm>
            <a:off x="1886527" y="4575009"/>
            <a:ext cx="2322945" cy="9051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A9F6AD-BE07-436E-B5D5-F49804F7F0BE}"/>
              </a:ext>
            </a:extLst>
          </p:cNvPr>
          <p:cNvSpPr/>
          <p:nvPr/>
        </p:nvSpPr>
        <p:spPr>
          <a:xfrm>
            <a:off x="1048330" y="3116693"/>
            <a:ext cx="2322945" cy="905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6BDBC-45C8-4C3E-AE30-3A59034BC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1184" y="1023922"/>
            <a:ext cx="3846148" cy="601962"/>
          </a:xfrm>
        </p:spPr>
        <p:txBody>
          <a:bodyPr>
            <a:normAutofit/>
          </a:bodyPr>
          <a:lstStyle/>
          <a:p>
            <a:r>
              <a:rPr lang="en-US" sz="2400" dirty="0"/>
              <a:t>TensorFlow Extended</a:t>
            </a:r>
          </a:p>
        </p:txBody>
      </p:sp>
    </p:spTree>
    <p:extLst>
      <p:ext uri="{BB962C8B-B14F-4D97-AF65-F5344CB8AC3E}">
        <p14:creationId xmlns:p14="http://schemas.microsoft.com/office/powerpoint/2010/main" val="3494980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1F52E-CF7C-4F6B-88CB-690DD50C2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Handlungsempfehlung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198166-5393-4FA8-B9AE-232283A2B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3727" y="1864937"/>
            <a:ext cx="8049474" cy="31281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Flexibilität</a:t>
            </a:r>
            <a:endParaRPr lang="de-DE" sz="20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Neues Gebiet &gt; Wechsel eines Tools muss einfach möglich sein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Stabilität</a:t>
            </a:r>
            <a:endParaRPr lang="de-DE" sz="20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Untergang</a:t>
            </a:r>
            <a:r>
              <a:rPr lang="en-US" sz="2000" dirty="0"/>
              <a:t> von </a:t>
            </a:r>
            <a:r>
              <a:rPr lang="en-US" sz="2000" dirty="0" err="1"/>
              <a:t>kleinen</a:t>
            </a:r>
            <a:r>
              <a:rPr lang="en-US" sz="2000" dirty="0"/>
              <a:t> Tools auf </a:t>
            </a:r>
            <a:r>
              <a:rPr lang="en-US" sz="2000" dirty="0" err="1"/>
              <a:t>lange</a:t>
            </a:r>
            <a:r>
              <a:rPr lang="en-US" sz="2000" dirty="0"/>
              <a:t> Sicht </a:t>
            </a:r>
            <a:r>
              <a:rPr lang="en-US" sz="2000" dirty="0" err="1"/>
              <a:t>möglich</a:t>
            </a:r>
            <a:r>
              <a:rPr lang="en-US" sz="2000" dirty="0"/>
              <a:t> &gt; Auf </a:t>
            </a:r>
            <a:r>
              <a:rPr lang="en-US" sz="2000" dirty="0" err="1"/>
              <a:t>große</a:t>
            </a:r>
            <a:r>
              <a:rPr lang="en-US" sz="2000" dirty="0"/>
              <a:t> Player </a:t>
            </a:r>
            <a:r>
              <a:rPr lang="en-US" sz="2000" dirty="0" err="1"/>
              <a:t>setzen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Priorisierung</a:t>
            </a:r>
            <a:endParaRPr lang="de-DE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Komplexes Gebiet &gt; Da anfangen wo der größte Nutzen liegt</a:t>
            </a:r>
          </a:p>
        </p:txBody>
      </p:sp>
    </p:spTree>
    <p:extLst>
      <p:ext uri="{BB962C8B-B14F-4D97-AF65-F5344CB8AC3E}">
        <p14:creationId xmlns:p14="http://schemas.microsoft.com/office/powerpoint/2010/main" val="98876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DB9EC8-D277-4985-BF25-FD9C1A290009}"/>
              </a:ext>
            </a:extLst>
          </p:cNvPr>
          <p:cNvSpPr/>
          <p:nvPr/>
        </p:nvSpPr>
        <p:spPr>
          <a:xfrm>
            <a:off x="430681" y="1887200"/>
            <a:ext cx="2879139" cy="8312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72B7EA6-EB05-42A5-90D9-5DDB29F7BEC8}"/>
              </a:ext>
            </a:extLst>
          </p:cNvPr>
          <p:cNvSpPr/>
          <p:nvPr/>
        </p:nvSpPr>
        <p:spPr>
          <a:xfrm>
            <a:off x="622597" y="4125604"/>
            <a:ext cx="1256537" cy="605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88F62C8-DDE9-496A-AC11-C17A74A30C7C}"/>
              </a:ext>
            </a:extLst>
          </p:cNvPr>
          <p:cNvSpPr/>
          <p:nvPr/>
        </p:nvSpPr>
        <p:spPr>
          <a:xfrm>
            <a:off x="3259671" y="1885511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FB7F7AB-2399-4F54-8466-35BBC5BA7C6F}"/>
              </a:ext>
            </a:extLst>
          </p:cNvPr>
          <p:cNvSpPr/>
          <p:nvPr/>
        </p:nvSpPr>
        <p:spPr>
          <a:xfrm>
            <a:off x="1842916" y="4125604"/>
            <a:ext cx="1188302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7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22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003C122-D591-461E-8B1A-A05BDBC42334}"/>
              </a:ext>
            </a:extLst>
          </p:cNvPr>
          <p:cNvSpPr/>
          <p:nvPr/>
        </p:nvSpPr>
        <p:spPr>
          <a:xfrm>
            <a:off x="-130629" y="0"/>
            <a:ext cx="10228218" cy="71061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CA6CD7B-C0E2-45F5-92A3-C16EAEE42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787657"/>
            <a:ext cx="10228218" cy="53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1F52E-CF7C-4F6B-88CB-690DD50C2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198166-5393-4FA8-B9AE-232283A2B0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3727" y="1864937"/>
            <a:ext cx="8049474" cy="3373269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3"/>
              </a:rPr>
              <a:t>https://www.trustradius.com/mlops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4"/>
              </a:rPr>
              <a:t>https://neptune.ai/blog/best-mlops-tools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5"/>
              </a:rPr>
              <a:t>https://cloud.google.com/architecture/mlops-continuous-delivery-and-automation-pipelines-in-machine-learning#mlops_level_0_manual_process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6"/>
              </a:rPr>
              <a:t>https://optuna.readthedocs.io/en/stable/tutorial/index.html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7"/>
              </a:rPr>
              <a:t>https://www.youtube.com/watch?v=kLKBcPonMYw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8"/>
              </a:rPr>
              <a:t>https://towardsdatascience.com/google-cloud-ai-platform-hyper-accessible-ai-machine-learning-cddd8c3348b3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9"/>
              </a:rPr>
              <a:t>https://searchcloudcomputing.techtarget.com/tip/6-Amazon-SageMaker-capabilities-developers-should-know-about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10"/>
              </a:rPr>
              <a:t>https://aws.amazon.com/de/machine-learning/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11"/>
              </a:rPr>
              <a:t>https://datasolut.com/crisp-dm-standard/#Business-Understanding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12"/>
              </a:rPr>
              <a:t>https://kedro.readthedocs.io/en/stable/01_introduction/01_introduction.html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13"/>
              </a:rPr>
              <a:t>https://kedro.readthedocs.io/en/stable/03_tutorial/06_visualise_pipeline.html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hlinkClick r:id="rId14"/>
              </a:rPr>
              <a:t>https://docs.bentoml.org/en/latest/quickstart.html#run-on-google-colab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https://www.fiddler.ai/ml-monitoring</a:t>
            </a:r>
          </a:p>
        </p:txBody>
      </p:sp>
    </p:spTree>
    <p:extLst>
      <p:ext uri="{BB962C8B-B14F-4D97-AF65-F5344CB8AC3E}">
        <p14:creationId xmlns:p14="http://schemas.microsoft.com/office/powerpoint/2010/main" val="54784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88F62C8-DDE9-496A-AC11-C17A74A30C7C}"/>
              </a:ext>
            </a:extLst>
          </p:cNvPr>
          <p:cNvSpPr/>
          <p:nvPr/>
        </p:nvSpPr>
        <p:spPr>
          <a:xfrm>
            <a:off x="3259671" y="1885511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FB7F7AB-2399-4F54-8466-35BBC5BA7C6F}"/>
              </a:ext>
            </a:extLst>
          </p:cNvPr>
          <p:cNvSpPr/>
          <p:nvPr/>
        </p:nvSpPr>
        <p:spPr>
          <a:xfrm>
            <a:off x="1842916" y="4125604"/>
            <a:ext cx="1188302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2AB27B48-5E60-4AED-9984-DBBD0320812C}"/>
              </a:ext>
            </a:extLst>
          </p:cNvPr>
          <p:cNvSpPr/>
          <p:nvPr/>
        </p:nvSpPr>
        <p:spPr>
          <a:xfrm>
            <a:off x="4593429" y="1883499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5F9C699-4048-4298-BD33-9779E6DD88D9}"/>
              </a:ext>
            </a:extLst>
          </p:cNvPr>
          <p:cNvSpPr/>
          <p:nvPr/>
        </p:nvSpPr>
        <p:spPr>
          <a:xfrm>
            <a:off x="2908621" y="4111151"/>
            <a:ext cx="1188302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2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437067" y="527697"/>
            <a:ext cx="7703898" cy="601962"/>
          </a:xfrm>
        </p:spPr>
        <p:txBody>
          <a:bodyPr/>
          <a:lstStyle/>
          <a:p>
            <a:r>
              <a:rPr lang="de-DE" dirty="0"/>
              <a:t>Crisp DM / Google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B5B24A-1D6F-40BE-BF91-D9C67BF322FE}"/>
              </a:ext>
            </a:extLst>
          </p:cNvPr>
          <p:cNvSpPr/>
          <p:nvPr/>
        </p:nvSpPr>
        <p:spPr>
          <a:xfrm>
            <a:off x="622597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Business Understanding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C04B78-A6D4-40B6-8ADB-D91143B20453}"/>
              </a:ext>
            </a:extLst>
          </p:cNvPr>
          <p:cNvSpPr/>
          <p:nvPr/>
        </p:nvSpPr>
        <p:spPr>
          <a:xfrm>
            <a:off x="2003873" y="2068027"/>
            <a:ext cx="1139833" cy="419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Understanding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0DB625F-1EF3-4618-9DA0-4F86361A9B3A}"/>
              </a:ext>
            </a:extLst>
          </p:cNvPr>
          <p:cNvSpPr/>
          <p:nvPr/>
        </p:nvSpPr>
        <p:spPr>
          <a:xfrm>
            <a:off x="3375637" y="2068027"/>
            <a:ext cx="1139833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Data </a:t>
            </a:r>
            <a:r>
              <a:rPr lang="de-DE" sz="1200" dirty="0" err="1"/>
              <a:t>Preparation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8F9A00-AA2E-463F-9389-BBB6A544A02E}"/>
              </a:ext>
            </a:extLst>
          </p:cNvPr>
          <p:cNvSpPr/>
          <p:nvPr/>
        </p:nvSpPr>
        <p:spPr>
          <a:xfrm>
            <a:off x="4752157" y="2068027"/>
            <a:ext cx="1072529" cy="4192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Modelling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C1644C-2354-48DE-AC32-4E1D29B73A02}"/>
              </a:ext>
            </a:extLst>
          </p:cNvPr>
          <p:cNvSpPr/>
          <p:nvPr/>
        </p:nvSpPr>
        <p:spPr>
          <a:xfrm>
            <a:off x="6061373" y="2068027"/>
            <a:ext cx="1072529" cy="4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Evaluation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5CE548-F508-43FC-B2F8-A8B9284FAF2C}"/>
              </a:ext>
            </a:extLst>
          </p:cNvPr>
          <p:cNvSpPr/>
          <p:nvPr/>
        </p:nvSpPr>
        <p:spPr>
          <a:xfrm>
            <a:off x="7370589" y="2068027"/>
            <a:ext cx="1072529" cy="41929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Deployment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FDEAD7-D5C2-4546-97DD-1F7D0797E7C8}"/>
              </a:ext>
            </a:extLst>
          </p:cNvPr>
          <p:cNvCxnSpPr/>
          <p:nvPr/>
        </p:nvCxnSpPr>
        <p:spPr>
          <a:xfrm>
            <a:off x="1762430" y="2162252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AB9717-530A-44BE-859D-FDB9E9A4F1BF}"/>
              </a:ext>
            </a:extLst>
          </p:cNvPr>
          <p:cNvCxnSpPr/>
          <p:nvPr/>
        </p:nvCxnSpPr>
        <p:spPr>
          <a:xfrm flipH="1">
            <a:off x="176243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7FCAC4B-B0AE-42FB-B081-004035AB4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43706" y="2277676"/>
            <a:ext cx="231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D19964B-A450-4D09-AB49-1C6A8D8F6C1C}"/>
              </a:ext>
            </a:extLst>
          </p:cNvPr>
          <p:cNvCxnSpPr/>
          <p:nvPr/>
        </p:nvCxnSpPr>
        <p:spPr>
          <a:xfrm>
            <a:off x="4552907" y="2162252"/>
            <a:ext cx="1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D66D17-5E15-4250-9579-8EF894EA28A1}"/>
              </a:ext>
            </a:extLst>
          </p:cNvPr>
          <p:cNvCxnSpPr/>
          <p:nvPr/>
        </p:nvCxnSpPr>
        <p:spPr>
          <a:xfrm flipH="1">
            <a:off x="4515470" y="2413921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2FF6E68-BD07-439B-ABF3-19EF445E163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824686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0C33B5F-0509-44F6-B379-EE9BD5837F2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33902" y="2277676"/>
            <a:ext cx="23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81C8786E-B8A2-466B-9A29-2F57035A31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88725" y="-609542"/>
            <a:ext cx="12700" cy="5405124"/>
          </a:xfrm>
          <a:prstGeom prst="bentConnector3">
            <a:avLst>
              <a:gd name="adj1" fmla="val 3913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nhaltsplatzhalter 6">
            <a:extLst>
              <a:ext uri="{FF2B5EF4-FFF2-40B4-BE49-F238E27FC236}">
                <a16:creationId xmlns:a16="http://schemas.microsoft.com/office/drawing/2014/main" id="{2645A01A-E6D6-48DB-8E9D-F63F005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1" y="3308049"/>
            <a:ext cx="8169578" cy="256137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915652B-059D-4F15-B617-99DEF624C3FA}"/>
              </a:ext>
            </a:extLst>
          </p:cNvPr>
          <p:cNvCxnSpPr/>
          <p:nvPr/>
        </p:nvCxnSpPr>
        <p:spPr>
          <a:xfrm>
            <a:off x="0" y="305638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2AB27B48-5E60-4AED-9984-DBBD0320812C}"/>
              </a:ext>
            </a:extLst>
          </p:cNvPr>
          <p:cNvSpPr/>
          <p:nvPr/>
        </p:nvSpPr>
        <p:spPr>
          <a:xfrm>
            <a:off x="4593429" y="1883499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5F9C699-4048-4298-BD33-9779E6DD88D9}"/>
              </a:ext>
            </a:extLst>
          </p:cNvPr>
          <p:cNvSpPr/>
          <p:nvPr/>
        </p:nvSpPr>
        <p:spPr>
          <a:xfrm>
            <a:off x="2908621" y="4111151"/>
            <a:ext cx="1188302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23808FD-463E-4065-96C9-D4C58ADEEF92}"/>
              </a:ext>
            </a:extLst>
          </p:cNvPr>
          <p:cNvSpPr/>
          <p:nvPr/>
        </p:nvSpPr>
        <p:spPr>
          <a:xfrm>
            <a:off x="5918488" y="1883499"/>
            <a:ext cx="1333758" cy="8202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3FFBC3F-0780-4A8D-AADF-5398BFCD8DF2}"/>
              </a:ext>
            </a:extLst>
          </p:cNvPr>
          <p:cNvSpPr/>
          <p:nvPr/>
        </p:nvSpPr>
        <p:spPr>
          <a:xfrm>
            <a:off x="3976905" y="4111151"/>
            <a:ext cx="1070174" cy="605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35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Headlin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2478</Words>
  <Application>Microsoft Office PowerPoint</Application>
  <PresentationFormat>Bildschirmpräsentation (4:3)</PresentationFormat>
  <Paragraphs>677</Paragraphs>
  <Slides>71</Slides>
  <Notes>68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71</vt:i4>
      </vt:variant>
    </vt:vector>
  </HeadingPairs>
  <TitlesOfParts>
    <vt:vector size="87" baseType="lpstr">
      <vt:lpstr>Arial</vt:lpstr>
      <vt:lpstr>Arial Black</vt:lpstr>
      <vt:lpstr>Calibri</vt:lpstr>
      <vt:lpstr>Fira Sans</vt:lpstr>
      <vt:lpstr>Google Sans</vt:lpstr>
      <vt:lpstr>Roboto</vt:lpstr>
      <vt:lpstr>Segoe UI</vt:lpstr>
      <vt:lpstr>Swis721 Hv BT</vt:lpstr>
      <vt:lpstr>Swis721 Lt BT</vt:lpstr>
      <vt:lpstr>Symbol</vt:lpstr>
      <vt:lpstr>Titillium Web</vt:lpstr>
      <vt:lpstr>Wingdings</vt:lpstr>
      <vt:lpstr>1_Folien mit Logo</vt:lpstr>
      <vt:lpstr>Folien mit Logo</vt:lpstr>
      <vt:lpstr>Folien ohne Logo</vt:lpstr>
      <vt:lpstr>1_Folien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Benjamin Wagner</cp:lastModifiedBy>
  <cp:revision>284</cp:revision>
  <dcterms:created xsi:type="dcterms:W3CDTF">2017-03-03T11:46:15Z</dcterms:created>
  <dcterms:modified xsi:type="dcterms:W3CDTF">2021-11-09T18:23:04Z</dcterms:modified>
</cp:coreProperties>
</file>